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311" r:id="rId5"/>
    <p:sldId id="287" r:id="rId6"/>
    <p:sldId id="313" r:id="rId7"/>
    <p:sldId id="288" r:id="rId8"/>
    <p:sldId id="267" r:id="rId9"/>
    <p:sldId id="273" r:id="rId10"/>
    <p:sldId id="262" r:id="rId11"/>
    <p:sldId id="266" r:id="rId12"/>
    <p:sldId id="303" r:id="rId13"/>
    <p:sldId id="265" r:id="rId14"/>
    <p:sldId id="270" r:id="rId15"/>
    <p:sldId id="292" r:id="rId16"/>
    <p:sldId id="293" r:id="rId17"/>
    <p:sldId id="312" r:id="rId18"/>
    <p:sldId id="314" r:id="rId19"/>
    <p:sldId id="274" r:id="rId20"/>
    <p:sldId id="277" r:id="rId21"/>
    <p:sldId id="275" r:id="rId22"/>
    <p:sldId id="291" r:id="rId23"/>
    <p:sldId id="278" r:id="rId24"/>
  </p:sldIdLst>
  <p:sldSz cx="6858000" cy="9906000" type="A4"/>
  <p:notesSz cx="9926638" cy="67976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halikova_new" initials="M" lastIdx="6" clrIdx="6">
    <p:extLst>
      <p:ext uri="{19B8F6BF-5375-455C-9EA6-DF929625EA0E}">
        <p15:presenceInfo xmlns:p15="http://schemas.microsoft.com/office/powerpoint/2012/main" userId="Mihalikova_new" providerId="None"/>
      </p:ext>
    </p:extLst>
  </p:cmAuthor>
  <p:cmAuthor id="1" name="Peter Bajci" initials="PB" lastIdx="22" clrIdx="0">
    <p:extLst>
      <p:ext uri="{19B8F6BF-5375-455C-9EA6-DF929625EA0E}">
        <p15:presenceInfo xmlns:p15="http://schemas.microsoft.com/office/powerpoint/2012/main" userId="93912747da7b0f7e" providerId="Windows Live"/>
      </p:ext>
    </p:extLst>
  </p:cmAuthor>
  <p:cmAuthor id="8" name=" " initials="NP" lastIdx="30" clrIdx="7">
    <p:extLst>
      <p:ext uri="{19B8F6BF-5375-455C-9EA6-DF929625EA0E}">
        <p15:presenceInfo xmlns:p15="http://schemas.microsoft.com/office/powerpoint/2012/main" userId=" " providerId="None"/>
      </p:ext>
    </p:extLst>
  </p:cmAuthor>
  <p:cmAuthor id="2" name="Nedelka, Dalibor" initials="ND" lastIdx="3" clrIdx="1">
    <p:extLst>
      <p:ext uri="{19B8F6BF-5375-455C-9EA6-DF929625EA0E}">
        <p15:presenceInfo xmlns:p15="http://schemas.microsoft.com/office/powerpoint/2012/main" userId="S-1-5-21-329068152-1454471165-1417001333-1601965" providerId="AD"/>
      </p:ext>
    </p:extLst>
  </p:cmAuthor>
  <p:cmAuthor id="9" name="*" initials="I" lastIdx="3" clrIdx="8">
    <p:extLst>
      <p:ext uri="{19B8F6BF-5375-455C-9EA6-DF929625EA0E}">
        <p15:presenceInfo xmlns:p15="http://schemas.microsoft.com/office/powerpoint/2012/main" userId="*" providerId="None"/>
      </p:ext>
    </p:extLst>
  </p:cmAuthor>
  <p:cmAuthor id="3" name="Dalibor Nedelka" initials="DN" lastIdx="14" clrIdx="2">
    <p:extLst>
      <p:ext uri="{19B8F6BF-5375-455C-9EA6-DF929625EA0E}">
        <p15:presenceInfo xmlns:p15="http://schemas.microsoft.com/office/powerpoint/2012/main" userId="9d3c32171903dc9d" providerId="Windows Live"/>
      </p:ext>
    </p:extLst>
  </p:cmAuthor>
  <p:cmAuthor id="4" name="Office SKYFORM" initials="OS" lastIdx="106" clrIdx="3">
    <p:extLst>
      <p:ext uri="{19B8F6BF-5375-455C-9EA6-DF929625EA0E}">
        <p15:presenceInfo xmlns:p15="http://schemas.microsoft.com/office/powerpoint/2012/main" userId="1f2c58f3b04958b6" providerId="Windows Live"/>
      </p:ext>
    </p:extLst>
  </p:cmAuthor>
  <p:cmAuthor id="5" name="Ivana Males" initials="IM" lastIdx="13" clrIdx="4">
    <p:extLst>
      <p:ext uri="{19B8F6BF-5375-455C-9EA6-DF929625EA0E}">
        <p15:presenceInfo xmlns:p15="http://schemas.microsoft.com/office/powerpoint/2012/main" userId="Ivana Males" providerId="None"/>
      </p:ext>
    </p:extLst>
  </p:cmAuthor>
  <p:cmAuthor id="6" name="Uršula Pomfyová" initials="UP" lastIdx="57" clrIdx="5">
    <p:extLst>
      <p:ext uri="{19B8F6BF-5375-455C-9EA6-DF929625EA0E}">
        <p15:presenceInfo xmlns:p15="http://schemas.microsoft.com/office/powerpoint/2012/main" userId="Uršula Pomfy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270"/>
    <a:srgbClr val="E4E4E4"/>
    <a:srgbClr val="FF8E7C"/>
    <a:srgbClr val="FFAFAF"/>
    <a:srgbClr val="FFC600"/>
    <a:srgbClr val="E5B600"/>
    <a:srgbClr val="FFC746"/>
    <a:srgbClr val="FF7171"/>
    <a:srgbClr val="E8E8E8"/>
    <a:srgbClr val="D6B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C7A04-9B98-D243-B914-D63B1BA75739}" v="133" dt="2020-06-25T07:22:25.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p:scale>
          <a:sx n="75" d="100"/>
          <a:sy n="75" d="100"/>
        </p:scale>
        <p:origin x="-955" y="605"/>
      </p:cViewPr>
      <p:guideLst>
        <p:guide orient="horz" pos="3120"/>
        <p:guide pos="2160"/>
      </p:guideLst>
    </p:cSldViewPr>
  </p:slideViewPr>
  <p:notesTextViewPr>
    <p:cViewPr>
      <p:scale>
        <a:sx n="1" d="1"/>
        <a:sy n="1" d="1"/>
      </p:scale>
      <p:origin x="0" y="0"/>
    </p:cViewPr>
  </p:notesTextViewPr>
  <p:notesViewPr>
    <p:cSldViewPr snapToGrid="0">
      <p:cViewPr varScale="1">
        <p:scale>
          <a:sx n="80" d="100"/>
          <a:sy n="80" d="100"/>
        </p:scale>
        <p:origin x="217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ora Šablová" userId="50f1f98b-1444-45f2-9e9f-8aefee6b2c08" providerId="ADAL" clId="{A83C7A04-9B98-D243-B914-D63B1BA75739}"/>
    <pc:docChg chg="addSld delSld modSld sldOrd">
      <pc:chgData name="Barbora Šablová" userId="50f1f98b-1444-45f2-9e9f-8aefee6b2c08" providerId="ADAL" clId="{A83C7A04-9B98-D243-B914-D63B1BA75739}" dt="2020-06-25T07:22:25.169" v="79" actId="767"/>
      <pc:docMkLst>
        <pc:docMk/>
      </pc:docMkLst>
      <pc:sldChg chg="modSp">
        <pc:chgData name="Barbora Šablová" userId="50f1f98b-1444-45f2-9e9f-8aefee6b2c08" providerId="ADAL" clId="{A83C7A04-9B98-D243-B914-D63B1BA75739}" dt="2020-06-24T18:20:12.636" v="71" actId="20577"/>
        <pc:sldMkLst>
          <pc:docMk/>
          <pc:sldMk cId="3810195856" sldId="265"/>
        </pc:sldMkLst>
        <pc:spChg chg="mod">
          <ac:chgData name="Barbora Šablová" userId="50f1f98b-1444-45f2-9e9f-8aefee6b2c08" providerId="ADAL" clId="{A83C7A04-9B98-D243-B914-D63B1BA75739}" dt="2020-06-24T18:20:12.636" v="71" actId="20577"/>
          <ac:spMkLst>
            <pc:docMk/>
            <pc:sldMk cId="3810195856" sldId="265"/>
            <ac:spMk id="36" creationId="{35339029-A7C9-470C-AAE1-826C6AF0354B}"/>
          </ac:spMkLst>
        </pc:spChg>
        <pc:picChg chg="mod">
          <ac:chgData name="Barbora Šablová" userId="50f1f98b-1444-45f2-9e9f-8aefee6b2c08" providerId="ADAL" clId="{A83C7A04-9B98-D243-B914-D63B1BA75739}" dt="2020-06-24T18:18:24.706" v="69" actId="1038"/>
          <ac:picMkLst>
            <pc:docMk/>
            <pc:sldMk cId="3810195856" sldId="265"/>
            <ac:picMk id="28" creationId="{7ED7599F-6644-2540-961A-7362D7AB6088}"/>
          </ac:picMkLst>
        </pc:picChg>
      </pc:sldChg>
      <pc:sldChg chg="modSp">
        <pc:chgData name="Barbora Šablová" userId="50f1f98b-1444-45f2-9e9f-8aefee6b2c08" providerId="ADAL" clId="{A83C7A04-9B98-D243-B914-D63B1BA75739}" dt="2020-06-24T18:15:45.855" v="36" actId="20577"/>
        <pc:sldMkLst>
          <pc:docMk/>
          <pc:sldMk cId="2443130293" sldId="266"/>
        </pc:sldMkLst>
        <pc:spChg chg="mod">
          <ac:chgData name="Barbora Šablová" userId="50f1f98b-1444-45f2-9e9f-8aefee6b2c08" providerId="ADAL" clId="{A83C7A04-9B98-D243-B914-D63B1BA75739}" dt="2020-06-24T18:15:45.855" v="36" actId="20577"/>
          <ac:spMkLst>
            <pc:docMk/>
            <pc:sldMk cId="2443130293" sldId="266"/>
            <ac:spMk id="2" creationId="{8EC996C7-C032-45AE-9384-D344CD1A4466}"/>
          </ac:spMkLst>
        </pc:spChg>
      </pc:sldChg>
      <pc:sldChg chg="del">
        <pc:chgData name="Barbora Šablová" userId="50f1f98b-1444-45f2-9e9f-8aefee6b2c08" providerId="ADAL" clId="{A83C7A04-9B98-D243-B914-D63B1BA75739}" dt="2020-06-24T17:17:31.545" v="7" actId="2696"/>
        <pc:sldMkLst>
          <pc:docMk/>
          <pc:sldMk cId="3875408796" sldId="272"/>
        </pc:sldMkLst>
      </pc:sldChg>
      <pc:sldChg chg="modSp ord">
        <pc:chgData name="Barbora Šablová" userId="50f1f98b-1444-45f2-9e9f-8aefee6b2c08" providerId="ADAL" clId="{A83C7A04-9B98-D243-B914-D63B1BA75739}" dt="2020-06-24T17:21:43.216" v="14"/>
        <pc:sldMkLst>
          <pc:docMk/>
          <pc:sldMk cId="321967796" sldId="274"/>
        </pc:sldMkLst>
        <pc:spChg chg="mod">
          <ac:chgData name="Barbora Šablová" userId="50f1f98b-1444-45f2-9e9f-8aefee6b2c08" providerId="ADAL" clId="{A83C7A04-9B98-D243-B914-D63B1BA75739}" dt="2020-06-24T17:20:58.507" v="12"/>
          <ac:spMkLst>
            <pc:docMk/>
            <pc:sldMk cId="321967796" sldId="274"/>
            <ac:spMk id="2" creationId="{8EC996C7-C032-45AE-9384-D344CD1A4466}"/>
          </ac:spMkLst>
        </pc:spChg>
        <pc:spChg chg="mod">
          <ac:chgData name="Barbora Šablová" userId="50f1f98b-1444-45f2-9e9f-8aefee6b2c08" providerId="ADAL" clId="{A83C7A04-9B98-D243-B914-D63B1BA75739}" dt="2020-06-24T17:21:43.216" v="14"/>
          <ac:spMkLst>
            <pc:docMk/>
            <pc:sldMk cId="321967796" sldId="274"/>
            <ac:spMk id="36" creationId="{35339029-A7C9-470C-AAE1-826C6AF0354B}"/>
          </ac:spMkLst>
        </pc:spChg>
        <pc:spChg chg="mod">
          <ac:chgData name="Barbora Šablová" userId="50f1f98b-1444-45f2-9e9f-8aefee6b2c08" providerId="ADAL" clId="{A83C7A04-9B98-D243-B914-D63B1BA75739}" dt="2020-06-24T17:20:19.420" v="11"/>
          <ac:spMkLst>
            <pc:docMk/>
            <pc:sldMk cId="321967796" sldId="274"/>
            <ac:spMk id="52" creationId="{D0A22F35-B85D-4F59-805C-FFDFE9B75089}"/>
          </ac:spMkLst>
        </pc:spChg>
      </pc:sldChg>
      <pc:sldChg chg="modSp add">
        <pc:chgData name="Barbora Šablová" userId="50f1f98b-1444-45f2-9e9f-8aefee6b2c08" providerId="ADAL" clId="{A83C7A04-9B98-D243-B914-D63B1BA75739}" dt="2020-06-25T07:13:31.188" v="73" actId="20577"/>
        <pc:sldMkLst>
          <pc:docMk/>
          <pc:sldMk cId="768399" sldId="275"/>
        </pc:sldMkLst>
        <pc:spChg chg="mod">
          <ac:chgData name="Barbora Šablová" userId="50f1f98b-1444-45f2-9e9f-8aefee6b2c08" providerId="ADAL" clId="{A83C7A04-9B98-D243-B914-D63B1BA75739}" dt="2020-06-25T07:13:31.188" v="73" actId="20577"/>
          <ac:spMkLst>
            <pc:docMk/>
            <pc:sldMk cId="768399" sldId="275"/>
            <ac:spMk id="36" creationId="{35339029-A7C9-470C-AAE1-826C6AF0354B}"/>
          </ac:spMkLst>
        </pc:spChg>
      </pc:sldChg>
      <pc:sldChg chg="modSp del">
        <pc:chgData name="Barbora Šablová" userId="50f1f98b-1444-45f2-9e9f-8aefee6b2c08" providerId="ADAL" clId="{A83C7A04-9B98-D243-B914-D63B1BA75739}" dt="2020-06-24T17:29:59.643" v="28" actId="2696"/>
        <pc:sldMkLst>
          <pc:docMk/>
          <pc:sldMk cId="4173999513" sldId="275"/>
        </pc:sldMkLst>
        <pc:spChg chg="mod">
          <ac:chgData name="Barbora Šablová" userId="50f1f98b-1444-45f2-9e9f-8aefee6b2c08" providerId="ADAL" clId="{A83C7A04-9B98-D243-B914-D63B1BA75739}" dt="2020-06-24T17:25:55.691" v="27" actId="1035"/>
          <ac:spMkLst>
            <pc:docMk/>
            <pc:sldMk cId="4173999513" sldId="275"/>
            <ac:spMk id="2" creationId="{8EC996C7-C032-45AE-9384-D344CD1A4466}"/>
          </ac:spMkLst>
        </pc:spChg>
        <pc:grpChg chg="mod">
          <ac:chgData name="Barbora Šablová" userId="50f1f98b-1444-45f2-9e9f-8aefee6b2c08" providerId="ADAL" clId="{A83C7A04-9B98-D243-B914-D63B1BA75739}" dt="2020-06-24T17:25:55.691" v="27" actId="1035"/>
          <ac:grpSpMkLst>
            <pc:docMk/>
            <pc:sldMk cId="4173999513" sldId="275"/>
            <ac:grpSpMk id="8" creationId="{EB924F1D-1A8A-43AD-A8C1-1554073D5141}"/>
          </ac:grpSpMkLst>
        </pc:grpChg>
        <pc:grpChg chg="mod">
          <ac:chgData name="Barbora Šablová" userId="50f1f98b-1444-45f2-9e9f-8aefee6b2c08" providerId="ADAL" clId="{A83C7A04-9B98-D243-B914-D63B1BA75739}" dt="2020-06-24T17:25:55.691" v="27" actId="1035"/>
          <ac:grpSpMkLst>
            <pc:docMk/>
            <pc:sldMk cId="4173999513" sldId="275"/>
            <ac:grpSpMk id="119" creationId="{4304702E-5BBF-488B-81D4-A1E5D1A6AC49}"/>
          </ac:grpSpMkLst>
        </pc:grpChg>
      </pc:sldChg>
      <pc:sldChg chg="del">
        <pc:chgData name="Barbora Šablová" userId="50f1f98b-1444-45f2-9e9f-8aefee6b2c08" providerId="ADAL" clId="{A83C7A04-9B98-D243-B914-D63B1BA75739}" dt="2020-06-24T17:17:31.593" v="8" actId="2696"/>
        <pc:sldMkLst>
          <pc:docMk/>
          <pc:sldMk cId="3806015075" sldId="276"/>
        </pc:sldMkLst>
      </pc:sldChg>
      <pc:sldChg chg="modSp">
        <pc:chgData name="Barbora Šablová" userId="50f1f98b-1444-45f2-9e9f-8aefee6b2c08" providerId="ADAL" clId="{A83C7A04-9B98-D243-B914-D63B1BA75739}" dt="2020-06-24T18:09:01.040" v="35"/>
        <pc:sldMkLst>
          <pc:docMk/>
          <pc:sldMk cId="1783389945" sldId="287"/>
        </pc:sldMkLst>
        <pc:spChg chg="mod">
          <ac:chgData name="Barbora Šablová" userId="50f1f98b-1444-45f2-9e9f-8aefee6b2c08" providerId="ADAL" clId="{A83C7A04-9B98-D243-B914-D63B1BA75739}" dt="2020-06-24T18:09:01.040" v="35"/>
          <ac:spMkLst>
            <pc:docMk/>
            <pc:sldMk cId="1783389945" sldId="287"/>
            <ac:spMk id="57" creationId="{01131312-FAB3-8A46-AA3E-C38D976AC2B0}"/>
          </ac:spMkLst>
        </pc:spChg>
      </pc:sldChg>
      <pc:sldChg chg="add">
        <pc:chgData name="Barbora Šablová" userId="50f1f98b-1444-45f2-9e9f-8aefee6b2c08" providerId="ADAL" clId="{A83C7A04-9B98-D243-B914-D63B1BA75739}" dt="2020-06-24T17:41:02.692" v="34"/>
        <pc:sldMkLst>
          <pc:docMk/>
          <pc:sldMk cId="2421524630" sldId="291"/>
        </pc:sldMkLst>
      </pc:sldChg>
      <pc:sldChg chg="modSp del">
        <pc:chgData name="Barbora Šablová" userId="50f1f98b-1444-45f2-9e9f-8aefee6b2c08" providerId="ADAL" clId="{A83C7A04-9B98-D243-B914-D63B1BA75739}" dt="2020-06-24T17:41:00.923" v="33" actId="2696"/>
        <pc:sldMkLst>
          <pc:docMk/>
          <pc:sldMk cId="4023155748" sldId="291"/>
        </pc:sldMkLst>
        <pc:spChg chg="mod">
          <ac:chgData name="Barbora Šablová" userId="50f1f98b-1444-45f2-9e9f-8aefee6b2c08" providerId="ADAL" clId="{A83C7A04-9B98-D243-B914-D63B1BA75739}" dt="2020-06-24T17:31:34.660" v="32" actId="20577"/>
          <ac:spMkLst>
            <pc:docMk/>
            <pc:sldMk cId="4023155748" sldId="291"/>
            <ac:spMk id="2" creationId="{8EC996C7-C032-45AE-9384-D344CD1A4466}"/>
          </ac:spMkLst>
        </pc:spChg>
      </pc:sldChg>
      <pc:sldChg chg="modSp">
        <pc:chgData name="Barbora Šablová" userId="50f1f98b-1444-45f2-9e9f-8aefee6b2c08" providerId="ADAL" clId="{A83C7A04-9B98-D243-B914-D63B1BA75739}" dt="2020-06-24T17:08:13.621" v="4" actId="20577"/>
        <pc:sldMkLst>
          <pc:docMk/>
          <pc:sldMk cId="400973764" sldId="292"/>
        </pc:sldMkLst>
        <pc:spChg chg="mod">
          <ac:chgData name="Barbora Šablová" userId="50f1f98b-1444-45f2-9e9f-8aefee6b2c08" providerId="ADAL" clId="{A83C7A04-9B98-D243-B914-D63B1BA75739}" dt="2020-06-24T17:08:13.621" v="4" actId="20577"/>
          <ac:spMkLst>
            <pc:docMk/>
            <pc:sldMk cId="400973764" sldId="292"/>
            <ac:spMk id="2" creationId="{8EC996C7-C032-45AE-9384-D344CD1A4466}"/>
          </ac:spMkLst>
        </pc:spChg>
      </pc:sldChg>
      <pc:sldChg chg="modSp">
        <pc:chgData name="Barbora Šablová" userId="50f1f98b-1444-45f2-9e9f-8aefee6b2c08" providerId="ADAL" clId="{A83C7A04-9B98-D243-B914-D63B1BA75739}" dt="2020-06-25T06:51:57.153" v="72" actId="20577"/>
        <pc:sldMkLst>
          <pc:docMk/>
          <pc:sldMk cId="676021283" sldId="293"/>
        </pc:sldMkLst>
        <pc:spChg chg="mod">
          <ac:chgData name="Barbora Šablová" userId="50f1f98b-1444-45f2-9e9f-8aefee6b2c08" providerId="ADAL" clId="{A83C7A04-9B98-D243-B914-D63B1BA75739}" dt="2020-06-24T17:10:06.989" v="6"/>
          <ac:spMkLst>
            <pc:docMk/>
            <pc:sldMk cId="676021283" sldId="293"/>
            <ac:spMk id="2" creationId="{8EC996C7-C032-45AE-9384-D344CD1A4466}"/>
          </ac:spMkLst>
        </pc:spChg>
        <pc:spChg chg="mod">
          <ac:chgData name="Barbora Šablová" userId="50f1f98b-1444-45f2-9e9f-8aefee6b2c08" providerId="ADAL" clId="{A83C7A04-9B98-D243-B914-D63B1BA75739}" dt="2020-06-25T06:51:57.153" v="72" actId="20577"/>
          <ac:spMkLst>
            <pc:docMk/>
            <pc:sldMk cId="676021283" sldId="293"/>
            <ac:spMk id="37" creationId="{576541C9-AEE1-4BBD-8EA3-864126E03835}"/>
          </ac:spMkLst>
        </pc:spChg>
      </pc:sldChg>
      <pc:sldChg chg="addSp modSp">
        <pc:chgData name="Barbora Šablová" userId="50f1f98b-1444-45f2-9e9f-8aefee6b2c08" providerId="ADAL" clId="{A83C7A04-9B98-D243-B914-D63B1BA75739}" dt="2020-06-25T07:22:25.169" v="79" actId="767"/>
        <pc:sldMkLst>
          <pc:docMk/>
          <pc:sldMk cId="422420608" sldId="303"/>
        </pc:sldMkLst>
        <pc:spChg chg="mod">
          <ac:chgData name="Barbora Šablová" userId="50f1f98b-1444-45f2-9e9f-8aefee6b2c08" providerId="ADAL" clId="{A83C7A04-9B98-D243-B914-D63B1BA75739}" dt="2020-06-25T07:22:03.669" v="78" actId="1035"/>
          <ac:spMkLst>
            <pc:docMk/>
            <pc:sldMk cId="422420608" sldId="303"/>
            <ac:spMk id="2" creationId="{8EC996C7-C032-45AE-9384-D344CD1A4466}"/>
          </ac:spMkLst>
        </pc:spChg>
        <pc:spChg chg="add mod">
          <ac:chgData name="Barbora Šablová" userId="50f1f98b-1444-45f2-9e9f-8aefee6b2c08" providerId="ADAL" clId="{A83C7A04-9B98-D243-B914-D63B1BA75739}" dt="2020-06-25T07:22:25.169" v="79" actId="767"/>
          <ac:spMkLst>
            <pc:docMk/>
            <pc:sldMk cId="422420608" sldId="303"/>
            <ac:spMk id="3" creationId="{2E5CFD08-BA38-D44A-8287-5ABC8A5C2779}"/>
          </ac:spMkLst>
        </pc:spChg>
        <pc:spChg chg="mod">
          <ac:chgData name="Barbora Šablová" userId="50f1f98b-1444-45f2-9e9f-8aefee6b2c08" providerId="ADAL" clId="{A83C7A04-9B98-D243-B914-D63B1BA75739}" dt="2020-06-25T07:22:03.669" v="78" actId="1035"/>
          <ac:spMkLst>
            <pc:docMk/>
            <pc:sldMk cId="422420608" sldId="303"/>
            <ac:spMk id="22" creationId="{69736E2C-6EF2-467E-952C-2D54EB6E60C3}"/>
          </ac:spMkLst>
        </pc:spChg>
        <pc:spChg chg="mod">
          <ac:chgData name="Barbora Šablová" userId="50f1f98b-1444-45f2-9e9f-8aefee6b2c08" providerId="ADAL" clId="{A83C7A04-9B98-D243-B914-D63B1BA75739}" dt="2020-06-25T07:22:03.669" v="78" actId="1035"/>
          <ac:spMkLst>
            <pc:docMk/>
            <pc:sldMk cId="422420608" sldId="303"/>
            <ac:spMk id="42" creationId="{47452972-D968-1F4B-9BB7-8946042A5C8D}"/>
          </ac:spMkLst>
        </pc:spChg>
        <pc:spChg chg="mod">
          <ac:chgData name="Barbora Šablová" userId="50f1f98b-1444-45f2-9e9f-8aefee6b2c08" providerId="ADAL" clId="{A83C7A04-9B98-D243-B914-D63B1BA75739}" dt="2020-06-25T07:22:03.669" v="78" actId="1035"/>
          <ac:spMkLst>
            <pc:docMk/>
            <pc:sldMk cId="422420608" sldId="303"/>
            <ac:spMk id="44" creationId="{36038349-FB85-6D48-A721-F21D188FAAAF}"/>
          </ac:spMkLst>
        </pc:spChg>
        <pc:spChg chg="mod">
          <ac:chgData name="Barbora Šablová" userId="50f1f98b-1444-45f2-9e9f-8aefee6b2c08" providerId="ADAL" clId="{A83C7A04-9B98-D243-B914-D63B1BA75739}" dt="2020-06-25T07:22:03.669" v="78" actId="1035"/>
          <ac:spMkLst>
            <pc:docMk/>
            <pc:sldMk cId="422420608" sldId="303"/>
            <ac:spMk id="45" creationId="{E7D2C216-18CA-4C48-B6E7-E4AA72125608}"/>
          </ac:spMkLst>
        </pc:spChg>
        <pc:spChg chg="mod">
          <ac:chgData name="Barbora Šablová" userId="50f1f98b-1444-45f2-9e9f-8aefee6b2c08" providerId="ADAL" clId="{A83C7A04-9B98-D243-B914-D63B1BA75739}" dt="2020-06-25T07:22:03.669" v="78" actId="1035"/>
          <ac:spMkLst>
            <pc:docMk/>
            <pc:sldMk cId="422420608" sldId="303"/>
            <ac:spMk id="53" creationId="{CC8601B3-1668-884B-A728-76E8FD61BD9D}"/>
          </ac:spMkLst>
        </pc:spChg>
        <pc:grpChg chg="mod">
          <ac:chgData name="Barbora Šablová" userId="50f1f98b-1444-45f2-9e9f-8aefee6b2c08" providerId="ADAL" clId="{A83C7A04-9B98-D243-B914-D63B1BA75739}" dt="2020-06-25T07:22:03.669" v="78" actId="1035"/>
          <ac:grpSpMkLst>
            <pc:docMk/>
            <pc:sldMk cId="422420608" sldId="303"/>
            <ac:grpSpMk id="23" creationId="{36E30E3C-44FD-4CB3-8DD6-144687360290}"/>
          </ac:grpSpMkLst>
        </pc:grpChg>
        <pc:grpChg chg="mod">
          <ac:chgData name="Barbora Šablová" userId="50f1f98b-1444-45f2-9e9f-8aefee6b2c08" providerId="ADAL" clId="{A83C7A04-9B98-D243-B914-D63B1BA75739}" dt="2020-06-25T07:22:03.669" v="78" actId="1035"/>
          <ac:grpSpMkLst>
            <pc:docMk/>
            <pc:sldMk cId="422420608" sldId="303"/>
            <ac:grpSpMk id="38" creationId="{82D89BE5-D9DE-EB4F-873E-EB78F2E78860}"/>
          </ac:grpSpMkLst>
        </pc:grpChg>
        <pc:grpChg chg="mod">
          <ac:chgData name="Barbora Šablová" userId="50f1f98b-1444-45f2-9e9f-8aefee6b2c08" providerId="ADAL" clId="{A83C7A04-9B98-D243-B914-D63B1BA75739}" dt="2020-06-25T07:22:03.669" v="78" actId="1035"/>
          <ac:grpSpMkLst>
            <pc:docMk/>
            <pc:sldMk cId="422420608" sldId="303"/>
            <ac:grpSpMk id="41" creationId="{A17C9293-B761-024B-90B8-DC1A4CC7592A}"/>
          </ac:grpSpMkLst>
        </pc:grpChg>
        <pc:grpChg chg="mod">
          <ac:chgData name="Barbora Šablová" userId="50f1f98b-1444-45f2-9e9f-8aefee6b2c08" providerId="ADAL" clId="{A83C7A04-9B98-D243-B914-D63B1BA75739}" dt="2020-06-25T07:22:03.669" v="78" actId="1035"/>
          <ac:grpSpMkLst>
            <pc:docMk/>
            <pc:sldMk cId="422420608" sldId="303"/>
            <ac:grpSpMk id="47" creationId="{AD40F03C-A48F-4DBD-AD05-49E1EF2B2F09}"/>
          </ac:grpSpMkLst>
        </pc:grpChg>
        <pc:grpChg chg="mod">
          <ac:chgData name="Barbora Šablová" userId="50f1f98b-1444-45f2-9e9f-8aefee6b2c08" providerId="ADAL" clId="{A83C7A04-9B98-D243-B914-D63B1BA75739}" dt="2020-06-25T07:22:03.669" v="78" actId="1035"/>
          <ac:grpSpMkLst>
            <pc:docMk/>
            <pc:sldMk cId="422420608" sldId="303"/>
            <ac:grpSpMk id="48" creationId="{44130A84-B2C3-D44D-8460-7E824457F133}"/>
          </ac:grpSpMkLst>
        </pc:grpChg>
        <pc:grpChg chg="mod">
          <ac:chgData name="Barbora Šablová" userId="50f1f98b-1444-45f2-9e9f-8aefee6b2c08" providerId="ADAL" clId="{A83C7A04-9B98-D243-B914-D63B1BA75739}" dt="2020-06-25T07:22:03.669" v="78" actId="1035"/>
          <ac:grpSpMkLst>
            <pc:docMk/>
            <pc:sldMk cId="422420608" sldId="303"/>
            <ac:grpSpMk id="119" creationId="{4304702E-5BBF-488B-81D4-A1E5D1A6AC49}"/>
          </ac:grpSpMkLst>
        </pc:grpChg>
        <pc:picChg chg="mod">
          <ac:chgData name="Barbora Šablová" userId="50f1f98b-1444-45f2-9e9f-8aefee6b2c08" providerId="ADAL" clId="{A83C7A04-9B98-D243-B914-D63B1BA75739}" dt="2020-06-25T07:22:03.669" v="78" actId="1035"/>
          <ac:picMkLst>
            <pc:docMk/>
            <pc:sldMk cId="422420608" sldId="303"/>
            <ac:picMk id="9" creationId="{5820B172-A7B6-4F59-839F-187279548863}"/>
          </ac:picMkLst>
        </pc:picChg>
        <pc:picChg chg="mod">
          <ac:chgData name="Barbora Šablová" userId="50f1f98b-1444-45f2-9e9f-8aefee6b2c08" providerId="ADAL" clId="{A83C7A04-9B98-D243-B914-D63B1BA75739}" dt="2020-06-25T07:22:03.669" v="78" actId="1035"/>
          <ac:picMkLst>
            <pc:docMk/>
            <pc:sldMk cId="422420608" sldId="303"/>
            <ac:picMk id="46" creationId="{5289066C-CC81-9340-A153-C76E150D493C}"/>
          </ac:picMkLst>
        </pc:picChg>
        <pc:picChg chg="mod">
          <ac:chgData name="Barbora Šablová" userId="50f1f98b-1444-45f2-9e9f-8aefee6b2c08" providerId="ADAL" clId="{A83C7A04-9B98-D243-B914-D63B1BA75739}" dt="2020-06-25T07:22:03.669" v="78" actId="1035"/>
          <ac:picMkLst>
            <pc:docMk/>
            <pc:sldMk cId="422420608" sldId="303"/>
            <ac:picMk id="57" creationId="{26F55100-3124-1746-9513-9EA101C22C9E}"/>
          </ac:picMkLst>
        </pc:picChg>
        <pc:picChg chg="mod">
          <ac:chgData name="Barbora Šablová" userId="50f1f98b-1444-45f2-9e9f-8aefee6b2c08" providerId="ADAL" clId="{A83C7A04-9B98-D243-B914-D63B1BA75739}" dt="2020-06-25T07:22:03.669" v="78" actId="1035"/>
          <ac:picMkLst>
            <pc:docMk/>
            <pc:sldMk cId="422420608" sldId="303"/>
            <ac:picMk id="58" creationId="{DCD82B3C-300C-A247-B75F-124AF9C820F6}"/>
          </ac:picMkLst>
        </pc:picChg>
        <pc:picChg chg="mod">
          <ac:chgData name="Barbora Šablová" userId="50f1f98b-1444-45f2-9e9f-8aefee6b2c08" providerId="ADAL" clId="{A83C7A04-9B98-D243-B914-D63B1BA75739}" dt="2020-06-25T07:22:03.669" v="78" actId="1035"/>
          <ac:picMkLst>
            <pc:docMk/>
            <pc:sldMk cId="422420608" sldId="303"/>
            <ac:picMk id="59" creationId="{302A6CB0-5BFA-914D-91A2-8150FCD7EAAA}"/>
          </ac:picMkLst>
        </pc:picChg>
        <pc:picChg chg="mod">
          <ac:chgData name="Barbora Šablová" userId="50f1f98b-1444-45f2-9e9f-8aefee6b2c08" providerId="ADAL" clId="{A83C7A04-9B98-D243-B914-D63B1BA75739}" dt="2020-06-25T07:22:03.669" v="78" actId="1035"/>
          <ac:picMkLst>
            <pc:docMk/>
            <pc:sldMk cId="422420608" sldId="303"/>
            <ac:picMk id="60" creationId="{98B50A00-A2BE-9E40-AAB0-0C487DBBC8B2}"/>
          </ac:picMkLst>
        </pc:picChg>
        <pc:picChg chg="mod">
          <ac:chgData name="Barbora Šablová" userId="50f1f98b-1444-45f2-9e9f-8aefee6b2c08" providerId="ADAL" clId="{A83C7A04-9B98-D243-B914-D63B1BA75739}" dt="2020-06-25T07:22:03.669" v="78" actId="1035"/>
          <ac:picMkLst>
            <pc:docMk/>
            <pc:sldMk cId="422420608" sldId="303"/>
            <ac:picMk id="61" creationId="{6AF0AA5A-9F13-CE42-B98F-FA0FE85C06C1}"/>
          </ac:picMkLst>
        </pc:picChg>
        <pc:picChg chg="mod">
          <ac:chgData name="Barbora Šablová" userId="50f1f98b-1444-45f2-9e9f-8aefee6b2c08" providerId="ADAL" clId="{A83C7A04-9B98-D243-B914-D63B1BA75739}" dt="2020-06-25T07:22:03.669" v="78" actId="1035"/>
          <ac:picMkLst>
            <pc:docMk/>
            <pc:sldMk cId="422420608" sldId="303"/>
            <ac:picMk id="62" creationId="{E0AE4B8D-78A6-9E41-9F94-CD6757FAAF3C}"/>
          </ac:picMkLst>
        </pc:picChg>
        <pc:picChg chg="mod">
          <ac:chgData name="Barbora Šablová" userId="50f1f98b-1444-45f2-9e9f-8aefee6b2c08" providerId="ADAL" clId="{A83C7A04-9B98-D243-B914-D63B1BA75739}" dt="2020-06-25T07:22:03.669" v="78" actId="1035"/>
          <ac:picMkLst>
            <pc:docMk/>
            <pc:sldMk cId="422420608" sldId="303"/>
            <ac:picMk id="63" creationId="{AAEE4116-A40B-F44A-8D66-A35F9578C65D}"/>
          </ac:picMkLst>
        </pc:picChg>
        <pc:cxnChg chg="mod">
          <ac:chgData name="Barbora Šablová" userId="50f1f98b-1444-45f2-9e9f-8aefee6b2c08" providerId="ADAL" clId="{A83C7A04-9B98-D243-B914-D63B1BA75739}" dt="2020-06-25T07:22:03.669" v="78" actId="1035"/>
          <ac:cxnSpMkLst>
            <pc:docMk/>
            <pc:sldMk cId="422420608" sldId="303"/>
            <ac:cxnSpMk id="35" creationId="{8B237E3A-B2B8-4287-BDEA-182802BA42F9}"/>
          </ac:cxnSpMkLst>
        </pc:cxnChg>
        <pc:cxnChg chg="mod">
          <ac:chgData name="Barbora Šablová" userId="50f1f98b-1444-45f2-9e9f-8aefee6b2c08" providerId="ADAL" clId="{A83C7A04-9B98-D243-B914-D63B1BA75739}" dt="2020-06-25T07:22:03.669" v="78" actId="1035"/>
          <ac:cxnSpMkLst>
            <pc:docMk/>
            <pc:sldMk cId="422420608" sldId="303"/>
            <ac:cxnSpMk id="49" creationId="{BEBC0BF6-AB37-4746-B5F2-BED8243928BD}"/>
          </ac:cxnSpMkLst>
        </pc:cxnChg>
        <pc:cxnChg chg="mod">
          <ac:chgData name="Barbora Šablová" userId="50f1f98b-1444-45f2-9e9f-8aefee6b2c08" providerId="ADAL" clId="{A83C7A04-9B98-D243-B914-D63B1BA75739}" dt="2020-06-25T07:22:03.669" v="78" actId="1035"/>
          <ac:cxnSpMkLst>
            <pc:docMk/>
            <pc:sldMk cId="422420608" sldId="303"/>
            <ac:cxnSpMk id="50" creationId="{1FE98EE2-6E95-8940-8695-B285F886A377}"/>
          </ac:cxnSpMkLst>
        </pc:cxnChg>
        <pc:cxnChg chg="mod">
          <ac:chgData name="Barbora Šablová" userId="50f1f98b-1444-45f2-9e9f-8aefee6b2c08" providerId="ADAL" clId="{A83C7A04-9B98-D243-B914-D63B1BA75739}" dt="2020-06-25T07:22:03.669" v="78" actId="1035"/>
          <ac:cxnSpMkLst>
            <pc:docMk/>
            <pc:sldMk cId="422420608" sldId="303"/>
            <ac:cxnSpMk id="103" creationId="{F4A745BC-B741-4E97-9827-F385D96EEFD5}"/>
          </ac:cxnSpMkLst>
        </pc:cxnChg>
      </pc:sldChg>
      <pc:sldChg chg="add">
        <pc:chgData name="Barbora Šablová" userId="50f1f98b-1444-45f2-9e9f-8aefee6b2c08" providerId="ADAL" clId="{A83C7A04-9B98-D243-B914-D63B1BA75739}" dt="2020-06-24T17:17:32.920" v="9"/>
        <pc:sldMkLst>
          <pc:docMk/>
          <pc:sldMk cId="2512272311" sldId="312"/>
        </pc:sldMkLst>
      </pc:sldChg>
      <pc:sldChg chg="add">
        <pc:chgData name="Barbora Šablová" userId="50f1f98b-1444-45f2-9e9f-8aefee6b2c08" providerId="ADAL" clId="{A83C7A04-9B98-D243-B914-D63B1BA75739}" dt="2020-06-24T17:17:32.920" v="9"/>
        <pc:sldMkLst>
          <pc:docMk/>
          <pc:sldMk cId="2574362987" sldId="3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8BB1228-76A2-4F3C-B29E-CDD783C1DC27}"/>
              </a:ext>
            </a:extLst>
          </p:cNvPr>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BAD12966-EF69-43AD-ADCD-B1FA5BCF3F29}"/>
              </a:ext>
            </a:extLst>
          </p:cNvPr>
          <p:cNvSpPr>
            <a:spLocks noGrp="1"/>
          </p:cNvSpPr>
          <p:nvPr>
            <p:ph type="dt" sz="quarter" idx="1"/>
          </p:nvPr>
        </p:nvSpPr>
        <p:spPr>
          <a:xfrm>
            <a:off x="5623372" y="0"/>
            <a:ext cx="4301543" cy="341458"/>
          </a:xfrm>
          <a:prstGeom prst="rect">
            <a:avLst/>
          </a:prstGeom>
        </p:spPr>
        <p:txBody>
          <a:bodyPr vert="horz" lIns="91440" tIns="45720" rIns="91440" bIns="45720" rtlCol="0"/>
          <a:lstStyle>
            <a:lvl1pPr algn="r">
              <a:defRPr sz="1200"/>
            </a:lvl1pPr>
          </a:lstStyle>
          <a:p>
            <a:fld id="{C2F170A3-FE59-4E59-9C58-94C193D946CD}" type="datetimeFigureOut">
              <a:rPr lang="en-US" smtClean="0"/>
              <a:t>10/10/2020</a:t>
            </a:fld>
            <a:endParaRPr lang="en-US"/>
          </a:p>
        </p:txBody>
      </p:sp>
      <p:sp>
        <p:nvSpPr>
          <p:cNvPr id="4" name="Footer Placeholder 3">
            <a:extLst>
              <a:ext uri="{FF2B5EF4-FFF2-40B4-BE49-F238E27FC236}">
                <a16:creationId xmlns="" xmlns:a16="http://schemas.microsoft.com/office/drawing/2014/main" id="{63452EC5-CB9A-4209-B014-2345DD7C5BC8}"/>
              </a:ext>
            </a:extLst>
          </p:cNvPr>
          <p:cNvSpPr>
            <a:spLocks noGrp="1"/>
          </p:cNvSpPr>
          <p:nvPr>
            <p:ph type="ftr" sz="quarter" idx="2"/>
          </p:nvPr>
        </p:nvSpPr>
        <p:spPr>
          <a:xfrm>
            <a:off x="0" y="6456219"/>
            <a:ext cx="4301543" cy="3414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24BD79E-FA73-4A97-92EF-B1EF5037D96F}"/>
              </a:ext>
            </a:extLst>
          </p:cNvPr>
          <p:cNvSpPr>
            <a:spLocks noGrp="1"/>
          </p:cNvSpPr>
          <p:nvPr>
            <p:ph type="sldNum" sz="quarter" idx="3"/>
          </p:nvPr>
        </p:nvSpPr>
        <p:spPr>
          <a:xfrm>
            <a:off x="5623372" y="6456219"/>
            <a:ext cx="4301543" cy="341457"/>
          </a:xfrm>
          <a:prstGeom prst="rect">
            <a:avLst/>
          </a:prstGeom>
        </p:spPr>
        <p:txBody>
          <a:bodyPr vert="horz" lIns="91440" tIns="45720" rIns="91440" bIns="45720" rtlCol="0" anchor="b"/>
          <a:lstStyle>
            <a:lvl1pPr algn="r">
              <a:defRPr sz="1200"/>
            </a:lvl1pPr>
          </a:lstStyle>
          <a:p>
            <a:fld id="{EDCE2899-DD46-4458-98FE-3B0666A4E17C}" type="slidenum">
              <a:rPr lang="en-US" smtClean="0"/>
              <a:t>‹#›</a:t>
            </a:fld>
            <a:endParaRPr lang="en-US"/>
          </a:p>
        </p:txBody>
      </p:sp>
    </p:spTree>
    <p:extLst>
      <p:ext uri="{BB962C8B-B14F-4D97-AF65-F5344CB8AC3E}">
        <p14:creationId xmlns:p14="http://schemas.microsoft.com/office/powerpoint/2010/main" val="332697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cs-CZ"/>
          </a:p>
        </p:txBody>
      </p:sp>
      <p:sp>
        <p:nvSpPr>
          <p:cNvPr id="3" name="Zástupný symbol dátumu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263DC06C-A5D0-46D3-8FDD-06757D9279CF}" type="datetimeFigureOut">
              <a:rPr lang="cs-CZ" smtClean="0"/>
              <a:t>10.10.2020</a:t>
            </a:fld>
            <a:endParaRPr lang="cs-CZ"/>
          </a:p>
        </p:txBody>
      </p:sp>
      <p:sp>
        <p:nvSpPr>
          <p:cNvPr id="4" name="Zástupný symbol obrazu snímky 3"/>
          <p:cNvSpPr>
            <a:spLocks noGrp="1" noRot="1" noChangeAspect="1"/>
          </p:cNvSpPr>
          <p:nvPr>
            <p:ph type="sldImg" idx="2"/>
          </p:nvPr>
        </p:nvSpPr>
        <p:spPr>
          <a:xfrm>
            <a:off x="4168775" y="849313"/>
            <a:ext cx="1589088" cy="229393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oznámok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cs-CZ"/>
          </a:p>
        </p:txBody>
      </p:sp>
      <p:sp>
        <p:nvSpPr>
          <p:cNvPr id="6" name="Zástupný symbol päty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cs-CZ"/>
          </a:p>
        </p:txBody>
      </p:sp>
      <p:sp>
        <p:nvSpPr>
          <p:cNvPr id="7" name="Zástupný symbol čísla snímky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2A995D28-9275-4847-A46E-B194B05336C1}" type="slidenum">
              <a:rPr lang="cs-CZ" smtClean="0"/>
              <a:t>‹#›</a:t>
            </a:fld>
            <a:endParaRPr lang="cs-CZ"/>
          </a:p>
        </p:txBody>
      </p:sp>
    </p:spTree>
    <p:extLst>
      <p:ext uri="{BB962C8B-B14F-4D97-AF65-F5344CB8AC3E}">
        <p14:creationId xmlns:p14="http://schemas.microsoft.com/office/powerpoint/2010/main" val="380128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sk-SK"/>
              <a:t>Upravte štýly predlohy textu</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a:t>Upravte štýl predlohy podnadpisov</a:t>
            </a:r>
            <a:endParaRPr lang="en-US" dirty="0"/>
          </a:p>
        </p:txBody>
      </p:sp>
      <p:sp>
        <p:nvSpPr>
          <p:cNvPr id="4" name="Date Placeholder 3"/>
          <p:cNvSpPr>
            <a:spLocks noGrp="1"/>
          </p:cNvSpPr>
          <p:nvPr>
            <p:ph type="dt" sz="half" idx="10"/>
          </p:nvPr>
        </p:nvSpPr>
        <p:spPr/>
        <p:txBody>
          <a:bodyPr/>
          <a:lstStyle/>
          <a:p>
            <a:r>
              <a:rPr lang="en-US"/>
              <a:t>v. 1.3</a:t>
            </a:r>
            <a:endParaRPr lang="cs-CZ" dirty="0"/>
          </a:p>
        </p:txBody>
      </p:sp>
      <p:sp>
        <p:nvSpPr>
          <p:cNvPr id="5" name="Footer Placeholder 4"/>
          <p:cNvSpPr>
            <a:spLocks noGrp="1"/>
          </p:cNvSpPr>
          <p:nvPr>
            <p:ph type="ftr" sz="quarter" idx="11"/>
          </p:nvPr>
        </p:nvSpPr>
        <p:spPr/>
        <p:txBody>
          <a:bodyPr/>
          <a:lstStyle/>
          <a:p>
            <a:r>
              <a:rPr lang="en-US" dirty="0"/>
              <a:t>Barbora </a:t>
            </a:r>
            <a:r>
              <a:rPr lang="en-US" dirty="0" err="1"/>
              <a:t>Nede</a:t>
            </a:r>
            <a:r>
              <a:rPr lang="sk-SK" dirty="0" err="1"/>
              <a:t>ľková</a:t>
            </a:r>
            <a:r>
              <a:rPr lang="sk-SK" dirty="0"/>
              <a:t> </a:t>
            </a:r>
            <a:r>
              <a:rPr lang="en-US" dirty="0"/>
              <a:t>&amp; Barbora </a:t>
            </a:r>
            <a:r>
              <a:rPr lang="sk-SK" dirty="0" err="1"/>
              <a:t>Šablová</a:t>
            </a:r>
            <a:endParaRPr lang="sk-SK" dirty="0"/>
          </a:p>
          <a:p>
            <a:r>
              <a:rPr lang="sk-SK" dirty="0" err="1"/>
              <a:t>Powered</a:t>
            </a:r>
            <a:r>
              <a:rPr lang="sk-SK" dirty="0"/>
              <a:t> by INCIEN</a:t>
            </a:r>
            <a:endParaRPr lang="cs-CZ" dirty="0"/>
          </a:p>
        </p:txBody>
      </p:sp>
      <p:sp>
        <p:nvSpPr>
          <p:cNvPr id="6" name="Slide Number Placeholder 5"/>
          <p:cNvSpPr>
            <a:spLocks noGrp="1"/>
          </p:cNvSpPr>
          <p:nvPr>
            <p:ph type="sldNum" sz="quarter" idx="12"/>
          </p:nvPr>
        </p:nvSpPr>
        <p:spPr/>
        <p:txBody>
          <a:bodyPr/>
          <a:lstStyle>
            <a:lvl1pPr>
              <a:defRPr/>
            </a:lvl1pPr>
          </a:lstStyle>
          <a:p>
            <a:r>
              <a:rPr lang="en-US" dirty="0"/>
              <a:t>&lt;#&gt;</a:t>
            </a:r>
            <a:endParaRPr lang="cs-CZ" dirty="0"/>
          </a:p>
        </p:txBody>
      </p:sp>
    </p:spTree>
    <p:extLst>
      <p:ext uri="{BB962C8B-B14F-4D97-AF65-F5344CB8AC3E}">
        <p14:creationId xmlns:p14="http://schemas.microsoft.com/office/powerpoint/2010/main" val="257339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r>
              <a:rPr lang="en-US"/>
              <a:t>v. 1.3</a:t>
            </a:r>
            <a:endParaRPr lang="cs-CZ"/>
          </a:p>
        </p:txBody>
      </p:sp>
      <p:sp>
        <p:nvSpPr>
          <p:cNvPr id="5" name="Footer Placeholder 4"/>
          <p:cNvSpPr>
            <a:spLocks noGrp="1"/>
          </p:cNvSpPr>
          <p:nvPr>
            <p:ph type="ftr" sz="quarter" idx="11"/>
          </p:nvPr>
        </p:nvSpPr>
        <p:spPr/>
        <p:txBody>
          <a:bodyPr/>
          <a:lstStyle/>
          <a:p>
            <a:r>
              <a:rPr lang="en-US"/>
              <a:t>Barbora Nedeľková &amp; Barbora Šablová Powered by INCIEN</a:t>
            </a:r>
            <a:endParaRPr lang="cs-CZ"/>
          </a:p>
        </p:txBody>
      </p:sp>
      <p:sp>
        <p:nvSpPr>
          <p:cNvPr id="6" name="Slide Number Placeholder 5"/>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138290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r>
              <a:rPr lang="en-US"/>
              <a:t>v. 1.3</a:t>
            </a:r>
            <a:endParaRPr lang="cs-CZ"/>
          </a:p>
        </p:txBody>
      </p:sp>
      <p:sp>
        <p:nvSpPr>
          <p:cNvPr id="5" name="Footer Placeholder 4"/>
          <p:cNvSpPr>
            <a:spLocks noGrp="1"/>
          </p:cNvSpPr>
          <p:nvPr>
            <p:ph type="ftr" sz="quarter" idx="11"/>
          </p:nvPr>
        </p:nvSpPr>
        <p:spPr/>
        <p:txBody>
          <a:bodyPr/>
          <a:lstStyle/>
          <a:p>
            <a:r>
              <a:rPr lang="en-US"/>
              <a:t>Barbora Nedeľková &amp; Barbora Šablová Powered by INCIEN</a:t>
            </a:r>
            <a:endParaRPr lang="cs-CZ"/>
          </a:p>
        </p:txBody>
      </p:sp>
      <p:sp>
        <p:nvSpPr>
          <p:cNvPr id="6" name="Slide Number Placeholder 5"/>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164715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r>
              <a:rPr lang="en-US"/>
              <a:t>v. 1.3</a:t>
            </a:r>
            <a:endParaRPr lang="cs-CZ"/>
          </a:p>
        </p:txBody>
      </p:sp>
      <p:sp>
        <p:nvSpPr>
          <p:cNvPr id="5" name="Footer Placeholder 4"/>
          <p:cNvSpPr>
            <a:spLocks noGrp="1"/>
          </p:cNvSpPr>
          <p:nvPr>
            <p:ph type="ftr" sz="quarter" idx="11"/>
          </p:nvPr>
        </p:nvSpPr>
        <p:spPr/>
        <p:txBody>
          <a:bodyPr/>
          <a:lstStyle/>
          <a:p>
            <a:r>
              <a:rPr lang="cs-CZ" dirty="0"/>
              <a:t>Barbora </a:t>
            </a:r>
            <a:r>
              <a:rPr lang="cs-CZ" dirty="0" err="1"/>
              <a:t>Nedeľková</a:t>
            </a:r>
            <a:r>
              <a:rPr lang="cs-CZ" dirty="0"/>
              <a:t> &amp; Barbora </a:t>
            </a:r>
            <a:r>
              <a:rPr lang="cs-CZ" dirty="0" err="1"/>
              <a:t>Šablová</a:t>
            </a:r>
            <a:r>
              <a:rPr lang="cs-CZ" dirty="0"/>
              <a:t> </a:t>
            </a:r>
            <a:r>
              <a:rPr lang="cs-CZ" dirty="0" err="1"/>
              <a:t>Powered</a:t>
            </a:r>
            <a:r>
              <a:rPr lang="cs-CZ" dirty="0"/>
              <a:t> by INCIEN</a:t>
            </a:r>
          </a:p>
        </p:txBody>
      </p:sp>
      <p:sp>
        <p:nvSpPr>
          <p:cNvPr id="6" name="Slide Number Placeholder 5"/>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77811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sk-SK"/>
              <a:t>Upravte štýly predlohy textu</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a:t>Upravte štýl predlohy textu.</a:t>
            </a:r>
          </a:p>
        </p:txBody>
      </p:sp>
      <p:sp>
        <p:nvSpPr>
          <p:cNvPr id="4" name="Date Placeholder 3"/>
          <p:cNvSpPr>
            <a:spLocks noGrp="1"/>
          </p:cNvSpPr>
          <p:nvPr>
            <p:ph type="dt" sz="half" idx="10"/>
          </p:nvPr>
        </p:nvSpPr>
        <p:spPr/>
        <p:txBody>
          <a:bodyPr/>
          <a:lstStyle/>
          <a:p>
            <a:r>
              <a:rPr lang="en-US"/>
              <a:t>v. 1.3</a:t>
            </a:r>
            <a:endParaRPr lang="cs-CZ"/>
          </a:p>
        </p:txBody>
      </p:sp>
      <p:sp>
        <p:nvSpPr>
          <p:cNvPr id="5" name="Footer Placeholder 4"/>
          <p:cNvSpPr>
            <a:spLocks noGrp="1"/>
          </p:cNvSpPr>
          <p:nvPr>
            <p:ph type="ftr" sz="quarter" idx="11"/>
          </p:nvPr>
        </p:nvSpPr>
        <p:spPr/>
        <p:txBody>
          <a:bodyPr/>
          <a:lstStyle/>
          <a:p>
            <a:r>
              <a:rPr lang="en-US"/>
              <a:t>Barbora Nedeľková &amp; Barbora Šablová Powered by INCIEN</a:t>
            </a:r>
            <a:endParaRPr lang="cs-CZ"/>
          </a:p>
        </p:txBody>
      </p:sp>
      <p:sp>
        <p:nvSpPr>
          <p:cNvPr id="6" name="Slide Number Placeholder 5"/>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31398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r>
              <a:rPr lang="en-US"/>
              <a:t>v. 1.3</a:t>
            </a:r>
            <a:endParaRPr lang="cs-CZ"/>
          </a:p>
        </p:txBody>
      </p:sp>
      <p:sp>
        <p:nvSpPr>
          <p:cNvPr id="6" name="Footer Placeholder 5"/>
          <p:cNvSpPr>
            <a:spLocks noGrp="1"/>
          </p:cNvSpPr>
          <p:nvPr>
            <p:ph type="ftr" sz="quarter" idx="11"/>
          </p:nvPr>
        </p:nvSpPr>
        <p:spPr/>
        <p:txBody>
          <a:bodyPr/>
          <a:lstStyle/>
          <a:p>
            <a:r>
              <a:rPr lang="cs-CZ" dirty="0"/>
              <a:t>Barbora </a:t>
            </a:r>
            <a:r>
              <a:rPr lang="cs-CZ" dirty="0" err="1"/>
              <a:t>Nedeľková</a:t>
            </a:r>
            <a:r>
              <a:rPr lang="cs-CZ" dirty="0"/>
              <a:t> &amp; Barbora </a:t>
            </a:r>
            <a:r>
              <a:rPr lang="cs-CZ" dirty="0" err="1"/>
              <a:t>Šablová</a:t>
            </a:r>
            <a:r>
              <a:rPr lang="cs-CZ" dirty="0"/>
              <a:t> </a:t>
            </a:r>
            <a:r>
              <a:rPr lang="cs-CZ" dirty="0" err="1"/>
              <a:t>Powered</a:t>
            </a:r>
            <a:r>
              <a:rPr lang="cs-CZ" dirty="0"/>
              <a:t> by INCIEN</a:t>
            </a:r>
          </a:p>
        </p:txBody>
      </p:sp>
      <p:sp>
        <p:nvSpPr>
          <p:cNvPr id="7" name="Slide Number Placeholder 6"/>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164176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sk-SK"/>
              <a:t>Upravte štýly predlohy textu</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Upravte štýl predlohy textu.</a:t>
            </a:r>
          </a:p>
        </p:txBody>
      </p:sp>
      <p:sp>
        <p:nvSpPr>
          <p:cNvPr id="4" name="Content Placeholder 3"/>
          <p:cNvSpPr>
            <a:spLocks noGrp="1"/>
          </p:cNvSpPr>
          <p:nvPr>
            <p:ph sz="half" idx="2"/>
          </p:nvPr>
        </p:nvSpPr>
        <p:spPr>
          <a:xfrm>
            <a:off x="472381" y="3618442"/>
            <a:ext cx="2901255" cy="5322183"/>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Upravte štýl predlohy textu.</a:t>
            </a:r>
          </a:p>
        </p:txBody>
      </p:sp>
      <p:sp>
        <p:nvSpPr>
          <p:cNvPr id="6" name="Content Placeholder 5"/>
          <p:cNvSpPr>
            <a:spLocks noGrp="1"/>
          </p:cNvSpPr>
          <p:nvPr>
            <p:ph sz="quarter" idx="4"/>
          </p:nvPr>
        </p:nvSpPr>
        <p:spPr>
          <a:xfrm>
            <a:off x="3471863" y="3618442"/>
            <a:ext cx="2915543" cy="5322183"/>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r>
              <a:rPr lang="en-US"/>
              <a:t>v. 1.3</a:t>
            </a:r>
            <a:endParaRPr lang="cs-CZ"/>
          </a:p>
        </p:txBody>
      </p:sp>
      <p:sp>
        <p:nvSpPr>
          <p:cNvPr id="8" name="Footer Placeholder 7"/>
          <p:cNvSpPr>
            <a:spLocks noGrp="1"/>
          </p:cNvSpPr>
          <p:nvPr>
            <p:ph type="ftr" sz="quarter" idx="11"/>
          </p:nvPr>
        </p:nvSpPr>
        <p:spPr/>
        <p:txBody>
          <a:bodyPr/>
          <a:lstStyle/>
          <a:p>
            <a:r>
              <a:rPr lang="en-US"/>
              <a:t>Barbora Nedeľková &amp; Barbora Šablová Powered by INCIEN</a:t>
            </a:r>
            <a:endParaRPr lang="cs-CZ"/>
          </a:p>
        </p:txBody>
      </p:sp>
      <p:sp>
        <p:nvSpPr>
          <p:cNvPr id="9" name="Slide Number Placeholder 8"/>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302594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r>
              <a:rPr lang="en-US"/>
              <a:t>v. 1.3</a:t>
            </a:r>
            <a:endParaRPr lang="cs-CZ"/>
          </a:p>
        </p:txBody>
      </p:sp>
      <p:sp>
        <p:nvSpPr>
          <p:cNvPr id="4" name="Footer Placeholder 3"/>
          <p:cNvSpPr>
            <a:spLocks noGrp="1"/>
          </p:cNvSpPr>
          <p:nvPr>
            <p:ph type="ftr" sz="quarter" idx="11"/>
          </p:nvPr>
        </p:nvSpPr>
        <p:spPr/>
        <p:txBody>
          <a:bodyPr/>
          <a:lstStyle/>
          <a:p>
            <a:r>
              <a:rPr lang="en-US"/>
              <a:t>Barbora Nedeľková &amp; Barbora Šablová Powered by INCIEN</a:t>
            </a:r>
            <a:endParaRPr lang="cs-CZ"/>
          </a:p>
        </p:txBody>
      </p:sp>
      <p:sp>
        <p:nvSpPr>
          <p:cNvPr id="5" name="Slide Number Placeholder 4"/>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118115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v. 1.3</a:t>
            </a:r>
            <a:endParaRPr lang="cs-CZ"/>
          </a:p>
        </p:txBody>
      </p:sp>
      <p:sp>
        <p:nvSpPr>
          <p:cNvPr id="3" name="Footer Placeholder 2"/>
          <p:cNvSpPr>
            <a:spLocks noGrp="1"/>
          </p:cNvSpPr>
          <p:nvPr>
            <p:ph type="ftr" sz="quarter" idx="11"/>
          </p:nvPr>
        </p:nvSpPr>
        <p:spPr/>
        <p:txBody>
          <a:bodyPr/>
          <a:lstStyle/>
          <a:p>
            <a:r>
              <a:rPr lang="en-US"/>
              <a:t>Barbora Nedeľková &amp; Barbora Šablová Powered by INCIEN</a:t>
            </a:r>
            <a:endParaRPr lang="cs-CZ"/>
          </a:p>
        </p:txBody>
      </p:sp>
      <p:sp>
        <p:nvSpPr>
          <p:cNvPr id="4" name="Slide Number Placeholder 3"/>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121045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sk-SK"/>
              <a:t>Upravte štýly predlohy textu</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Upravte štýl predlohy textu.</a:t>
            </a:r>
          </a:p>
        </p:txBody>
      </p:sp>
      <p:sp>
        <p:nvSpPr>
          <p:cNvPr id="5" name="Date Placeholder 4"/>
          <p:cNvSpPr>
            <a:spLocks noGrp="1"/>
          </p:cNvSpPr>
          <p:nvPr>
            <p:ph type="dt" sz="half" idx="10"/>
          </p:nvPr>
        </p:nvSpPr>
        <p:spPr/>
        <p:txBody>
          <a:bodyPr/>
          <a:lstStyle/>
          <a:p>
            <a:r>
              <a:rPr lang="en-US"/>
              <a:t>v. 1.3</a:t>
            </a:r>
            <a:endParaRPr lang="cs-CZ"/>
          </a:p>
        </p:txBody>
      </p:sp>
      <p:sp>
        <p:nvSpPr>
          <p:cNvPr id="6" name="Footer Placeholder 5"/>
          <p:cNvSpPr>
            <a:spLocks noGrp="1"/>
          </p:cNvSpPr>
          <p:nvPr>
            <p:ph type="ftr" sz="quarter" idx="11"/>
          </p:nvPr>
        </p:nvSpPr>
        <p:spPr/>
        <p:txBody>
          <a:bodyPr/>
          <a:lstStyle/>
          <a:p>
            <a:r>
              <a:rPr lang="en-US"/>
              <a:t>Barbora Nedeľková &amp; Barbora Šablová Powered by INCIEN</a:t>
            </a:r>
            <a:endParaRPr lang="cs-CZ"/>
          </a:p>
        </p:txBody>
      </p:sp>
      <p:sp>
        <p:nvSpPr>
          <p:cNvPr id="7" name="Slide Number Placeholder 6"/>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298030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sk-SK"/>
              <a:t>Upravte štýly predlohy textu</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Upravte štýl predlohy textu.</a:t>
            </a:r>
          </a:p>
        </p:txBody>
      </p:sp>
      <p:sp>
        <p:nvSpPr>
          <p:cNvPr id="5" name="Date Placeholder 4"/>
          <p:cNvSpPr>
            <a:spLocks noGrp="1"/>
          </p:cNvSpPr>
          <p:nvPr>
            <p:ph type="dt" sz="half" idx="10"/>
          </p:nvPr>
        </p:nvSpPr>
        <p:spPr/>
        <p:txBody>
          <a:bodyPr/>
          <a:lstStyle/>
          <a:p>
            <a:r>
              <a:rPr lang="en-US"/>
              <a:t>v. 1.3</a:t>
            </a:r>
            <a:endParaRPr lang="cs-CZ"/>
          </a:p>
        </p:txBody>
      </p:sp>
      <p:sp>
        <p:nvSpPr>
          <p:cNvPr id="6" name="Footer Placeholder 5"/>
          <p:cNvSpPr>
            <a:spLocks noGrp="1"/>
          </p:cNvSpPr>
          <p:nvPr>
            <p:ph type="ftr" sz="quarter" idx="11"/>
          </p:nvPr>
        </p:nvSpPr>
        <p:spPr/>
        <p:txBody>
          <a:bodyPr/>
          <a:lstStyle/>
          <a:p>
            <a:r>
              <a:rPr lang="en-US"/>
              <a:t>Barbora Nedeľková &amp; Barbora Šablová Powered by INCIEN</a:t>
            </a:r>
            <a:endParaRPr lang="cs-CZ"/>
          </a:p>
        </p:txBody>
      </p:sp>
      <p:sp>
        <p:nvSpPr>
          <p:cNvPr id="7" name="Slide Number Placeholder 6"/>
          <p:cNvSpPr>
            <a:spLocks noGrp="1"/>
          </p:cNvSpPr>
          <p:nvPr>
            <p:ph type="sldNum" sz="quarter" idx="12"/>
          </p:nvPr>
        </p:nvSpPr>
        <p:spPr/>
        <p:txBody>
          <a:bodyPr/>
          <a:lstStyle/>
          <a:p>
            <a:fld id="{B294E517-C093-48A8-8981-F9467ED2D438}" type="slidenum">
              <a:rPr lang="cs-CZ" smtClean="0"/>
              <a:t>‹#›</a:t>
            </a:fld>
            <a:endParaRPr lang="cs-CZ"/>
          </a:p>
        </p:txBody>
      </p:sp>
    </p:spTree>
    <p:extLst>
      <p:ext uri="{BB962C8B-B14F-4D97-AF65-F5344CB8AC3E}">
        <p14:creationId xmlns:p14="http://schemas.microsoft.com/office/powerpoint/2010/main" val="256193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v. 1.3</a:t>
            </a:r>
            <a:endParaRPr lang="cs-CZ"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Barbora </a:t>
            </a:r>
            <a:r>
              <a:rPr lang="en-US" dirty="0" err="1"/>
              <a:t>Nede</a:t>
            </a:r>
            <a:r>
              <a:rPr lang="sk-SK" dirty="0" err="1"/>
              <a:t>ľková</a:t>
            </a:r>
            <a:r>
              <a:rPr lang="sk-SK" dirty="0"/>
              <a:t> </a:t>
            </a:r>
            <a:r>
              <a:rPr lang="en-US" dirty="0"/>
              <a:t>&amp; Barbora </a:t>
            </a:r>
            <a:r>
              <a:rPr lang="sk-SK" dirty="0" err="1"/>
              <a:t>Šablová</a:t>
            </a:r>
            <a:endParaRPr lang="sk-SK" dirty="0"/>
          </a:p>
          <a:p>
            <a:r>
              <a:rPr lang="sk-SK" dirty="0" err="1"/>
              <a:t>Powered</a:t>
            </a:r>
            <a:r>
              <a:rPr lang="sk-SK" dirty="0"/>
              <a:t> by INCIEN</a:t>
            </a:r>
            <a:endParaRPr lang="cs-CZ"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294E517-C093-48A8-8981-F9467ED2D438}" type="slidenum">
              <a:rPr lang="cs-CZ" smtClean="0"/>
              <a:t>‹#›</a:t>
            </a:fld>
            <a:endParaRPr lang="cs-CZ"/>
          </a:p>
        </p:txBody>
      </p:sp>
    </p:spTree>
    <p:extLst>
      <p:ext uri="{BB962C8B-B14F-4D97-AF65-F5344CB8AC3E}">
        <p14:creationId xmlns:p14="http://schemas.microsoft.com/office/powerpoint/2010/main" val="738607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hyperlink" Target="https://www.curaprox.com/sk-sk/kam-mozete-priniest-pouzitu-kefku" TargetMode="External"/><Relationship Id="rId13" Type="http://schemas.openxmlformats.org/officeDocument/2006/relationships/image" Target="../media/image48.png"/><Relationship Id="rId3" Type="http://schemas.openxmlformats.org/officeDocument/2006/relationships/image" Target="../media/image78.svg"/><Relationship Id="rId7" Type="http://schemas.openxmlformats.org/officeDocument/2006/relationships/image" Target="../media/image82.svg"/><Relationship Id="rId12" Type="http://schemas.openxmlformats.org/officeDocument/2006/relationships/image" Target="../media/image45.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27.png"/><Relationship Id="rId5" Type="http://schemas.openxmlformats.org/officeDocument/2006/relationships/image" Target="../media/image80.svg"/><Relationship Id="rId10" Type="http://schemas.openxmlformats.org/officeDocument/2006/relationships/image" Target="../media/image32.svg"/><Relationship Id="rId4" Type="http://schemas.openxmlformats.org/officeDocument/2006/relationships/image" Target="../media/image5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84.svg"/><Relationship Id="rId7" Type="http://schemas.openxmlformats.org/officeDocument/2006/relationships/image" Target="../media/image88.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45.svg"/><Relationship Id="rId5" Type="http://schemas.openxmlformats.org/officeDocument/2006/relationships/image" Target="../media/image86.svg"/><Relationship Id="rId10" Type="http://schemas.openxmlformats.org/officeDocument/2006/relationships/image" Target="../media/image27.png"/><Relationship Id="rId4" Type="http://schemas.openxmlformats.org/officeDocument/2006/relationships/image" Target="../media/image53.png"/><Relationship Id="rId9" Type="http://schemas.openxmlformats.org/officeDocument/2006/relationships/image" Target="../media/image90.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59.png"/><Relationship Id="rId3" Type="http://schemas.openxmlformats.org/officeDocument/2006/relationships/image" Target="../media/image57.png"/><Relationship Id="rId7" Type="http://schemas.openxmlformats.org/officeDocument/2006/relationships/image" Target="../media/image19.png"/><Relationship Id="rId12" Type="http://schemas.openxmlformats.org/officeDocument/2006/relationships/image" Target="../media/image94.sv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45.svg"/><Relationship Id="rId4" Type="http://schemas.openxmlformats.org/officeDocument/2006/relationships/image" Target="../media/image58.png"/><Relationship Id="rId9" Type="http://schemas.openxmlformats.org/officeDocument/2006/relationships/image" Target="../media/image27.png"/><Relationship Id="rId1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64.png"/><Relationship Id="rId3" Type="http://schemas.openxmlformats.org/officeDocument/2006/relationships/image" Target="../media/image62.png"/><Relationship Id="rId7" Type="http://schemas.openxmlformats.org/officeDocument/2006/relationships/image" Target="../media/image19.png"/><Relationship Id="rId12" Type="http://schemas.openxmlformats.org/officeDocument/2006/relationships/image" Target="../media/image18.sv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12.png"/><Relationship Id="rId5" Type="http://schemas.openxmlformats.org/officeDocument/2006/relationships/image" Target="../media/image18.png"/><Relationship Id="rId15" Type="http://schemas.openxmlformats.org/officeDocument/2006/relationships/image" Target="../media/image66.png"/><Relationship Id="rId10" Type="http://schemas.openxmlformats.org/officeDocument/2006/relationships/image" Target="../media/image45.svg"/><Relationship Id="rId4" Type="http://schemas.openxmlformats.org/officeDocument/2006/relationships/image" Target="../media/image63.png"/><Relationship Id="rId9" Type="http://schemas.openxmlformats.org/officeDocument/2006/relationships/image" Target="../media/image27.png"/><Relationship Id="rId14"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12.svg"/><Relationship Id="rId3" Type="http://schemas.openxmlformats.org/officeDocument/2006/relationships/image" Target="../media/image104.svg"/><Relationship Id="rId7" Type="http://schemas.openxmlformats.org/officeDocument/2006/relationships/image" Target="../media/image108.svg"/><Relationship Id="rId12"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18.svg"/><Relationship Id="rId5" Type="http://schemas.openxmlformats.org/officeDocument/2006/relationships/image" Target="../media/image106.svg"/><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14.svg"/><Relationship Id="rId7" Type="http://schemas.openxmlformats.org/officeDocument/2006/relationships/image" Target="../media/image118.svg"/><Relationship Id="rId12" Type="http://schemas.openxmlformats.org/officeDocument/2006/relationships/hyperlink" Target="https://slovnaft.sk/sk/cerpacie-stanice/predajne/zber-pouziteho-kuchynskeho-oleja" TargetMode="External"/><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45.svg"/><Relationship Id="rId5" Type="http://schemas.openxmlformats.org/officeDocument/2006/relationships/image" Target="../media/image116.svg"/><Relationship Id="rId10" Type="http://schemas.openxmlformats.org/officeDocument/2006/relationships/image" Target="../media/image77.png"/><Relationship Id="rId4" Type="http://schemas.openxmlformats.org/officeDocument/2006/relationships/image" Target="../media/image74.pn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30.svg"/><Relationship Id="rId18" Type="http://schemas.openxmlformats.org/officeDocument/2006/relationships/image" Target="../media/image130.svg"/><Relationship Id="rId3" Type="http://schemas.openxmlformats.org/officeDocument/2006/relationships/image" Target="../media/image122.svg"/><Relationship Id="rId7" Type="http://schemas.openxmlformats.org/officeDocument/2006/relationships/image" Target="../media/image126.svg"/><Relationship Id="rId12" Type="http://schemas.openxmlformats.org/officeDocument/2006/relationships/image" Target="../media/image18.png"/><Relationship Id="rId17" Type="http://schemas.openxmlformats.org/officeDocument/2006/relationships/image" Target="../media/image82.png"/><Relationship Id="rId2" Type="http://schemas.openxmlformats.org/officeDocument/2006/relationships/image" Target="../media/image78.png"/><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32.svg"/><Relationship Id="rId5" Type="http://schemas.openxmlformats.org/officeDocument/2006/relationships/image" Target="../media/image124.svg"/><Relationship Id="rId1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79.png"/><Relationship Id="rId9" Type="http://schemas.openxmlformats.org/officeDocument/2006/relationships/image" Target="../media/image128.svg"/><Relationship Id="rId14" Type="http://schemas.openxmlformats.org/officeDocument/2006/relationships/hyperlink" Target="https://www.facebook.com/iprum.s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140.svg"/><Relationship Id="rId3" Type="http://schemas.openxmlformats.org/officeDocument/2006/relationships/image" Target="../media/image132.svg"/><Relationship Id="rId7" Type="http://schemas.openxmlformats.org/officeDocument/2006/relationships/image" Target="../media/image136.svg"/><Relationship Id="rId12" Type="http://schemas.openxmlformats.org/officeDocument/2006/relationships/image" Target="../media/image87.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45.svg"/><Relationship Id="rId5" Type="http://schemas.openxmlformats.org/officeDocument/2006/relationships/image" Target="../media/image134.svg"/><Relationship Id="rId10" Type="http://schemas.openxmlformats.org/officeDocument/2006/relationships/image" Target="../media/image27.png"/><Relationship Id="rId4" Type="http://schemas.openxmlformats.org/officeDocument/2006/relationships/image" Target="../media/image84.png"/><Relationship Id="rId9" Type="http://schemas.openxmlformats.org/officeDocument/2006/relationships/image" Target="../media/image138.svg"/></Relationships>
</file>

<file path=ppt/slides/_rels/slide18.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150.sv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8.svg"/><Relationship Id="rId5" Type="http://schemas.openxmlformats.org/officeDocument/2006/relationships/image" Target="../media/image144.svg"/><Relationship Id="rId15" Type="http://schemas.openxmlformats.org/officeDocument/2006/relationships/image" Target="../media/image152.svg"/><Relationship Id="rId10" Type="http://schemas.openxmlformats.org/officeDocument/2006/relationships/image" Target="../media/image12.png"/><Relationship Id="rId4" Type="http://schemas.openxmlformats.org/officeDocument/2006/relationships/image" Target="../media/image89.png"/><Relationship Id="rId9" Type="http://schemas.openxmlformats.org/officeDocument/2006/relationships/image" Target="../media/image148.svg"/><Relationship Id="rId14" Type="http://schemas.openxmlformats.org/officeDocument/2006/relationships/image" Target="../media/image93.png"/></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155.svg"/><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naturpackverejnosti" TargetMode="External"/><Relationship Id="rId13" Type="http://schemas.openxmlformats.org/officeDocument/2006/relationships/hyperlink" Target="http://nulaodpadu.sk/mapa-bezobalovych-obchodov" TargetMode="External"/><Relationship Id="rId18" Type="http://schemas.openxmlformats.org/officeDocument/2006/relationships/hyperlink" Target="https://www.curaprox.com/sk-sk/kam-mozete-priniest-pouzitu-kefku" TargetMode="External"/><Relationship Id="rId26" Type="http://schemas.openxmlformats.org/officeDocument/2006/relationships/hyperlink" Target="http://www.bottlesupglass.com/wp-content/uploads/2011/08/Facts-About-Glass.pdf" TargetMode="External"/><Relationship Id="rId3" Type="http://schemas.openxmlformats.org/officeDocument/2006/relationships/hyperlink" Target="https://www.naturpack.sk/sluzby/obce/ako-system-funguje/" TargetMode="External"/><Relationship Id="rId21" Type="http://schemas.openxmlformats.org/officeDocument/2006/relationships/hyperlink" Target="https://www.zivica.sk/" TargetMode="External"/><Relationship Id="rId34" Type="http://schemas.openxmlformats.org/officeDocument/2006/relationships/image" Target="../media/image96.png"/><Relationship Id="rId7" Type="http://schemas.openxmlformats.org/officeDocument/2006/relationships/hyperlink" Target="http://www.zerowasteslovakia.sk/" TargetMode="External"/><Relationship Id="rId12" Type="http://schemas.openxmlformats.org/officeDocument/2006/relationships/hyperlink" Target="https://mapa.reduca.cz/" TargetMode="External"/><Relationship Id="rId17" Type="http://schemas.openxmlformats.org/officeDocument/2006/relationships/hyperlink" Target="https://spolocnost.kaufland.sk/tlacove-spravy/aktualne-tlacove-spravy/detail.y=2020.m=5.n=olej-2020.html" TargetMode="External"/><Relationship Id="rId25" Type="http://schemas.openxmlformats.org/officeDocument/2006/relationships/hyperlink" Target="http://www.theworldcounts.com/" TargetMode="External"/><Relationship Id="rId33" Type="http://schemas.openxmlformats.org/officeDocument/2006/relationships/image" Target="../media/image18.svg"/><Relationship Id="rId2" Type="http://schemas.openxmlformats.org/officeDocument/2006/relationships/hyperlink" Target="http://www.incien.sk/" TargetMode="External"/><Relationship Id="rId16" Type="http://schemas.openxmlformats.org/officeDocument/2006/relationships/hyperlink" Target="https://slovnaft.sk/sk/cerpacie-stanice/predajne/zber-pouziteho-kuchynskeho-oleja" TargetMode="External"/><Relationship Id="rId20" Type="http://schemas.openxmlformats.org/officeDocument/2006/relationships/hyperlink" Target="https://kompostuj.me/" TargetMode="External"/><Relationship Id="rId29" Type="http://schemas.openxmlformats.org/officeDocument/2006/relationships/hyperlink" Target="http://www.thesun.co.uk/news/5878949/great-pacific-garbage-patch-plastic-dump-growing/" TargetMode="External"/><Relationship Id="rId1" Type="http://schemas.openxmlformats.org/officeDocument/2006/relationships/slideLayout" Target="../slideLayouts/slideLayout2.xml"/><Relationship Id="rId6" Type="http://schemas.openxmlformats.org/officeDocument/2006/relationships/hyperlink" Target="http://www.nezmarto.wordpress.com/" TargetMode="External"/><Relationship Id="rId11" Type="http://schemas.openxmlformats.org/officeDocument/2006/relationships/hyperlink" Target="http://www.garbagegobblers.sk/" TargetMode="External"/><Relationship Id="rId24" Type="http://schemas.openxmlformats.org/officeDocument/2006/relationships/hyperlink" Target="http://www.signtechforms.com/blog/10-interesting-facts-about-paper" TargetMode="External"/><Relationship Id="rId32" Type="http://schemas.openxmlformats.org/officeDocument/2006/relationships/image" Target="../media/image12.png"/><Relationship Id="rId37" Type="http://schemas.openxmlformats.org/officeDocument/2006/relationships/image" Target="../media/image159.svg"/><Relationship Id="rId5" Type="http://schemas.openxmlformats.org/officeDocument/2006/relationships/hyperlink" Target="http://www.odpady-portal.sk/Dokument/100291/zberne-dvory.aspx" TargetMode="External"/><Relationship Id="rId15" Type="http://schemas.openxmlformats.org/officeDocument/2006/relationships/hyperlink" Target="http://www.facebook.com/bezpenazna.zona" TargetMode="External"/><Relationship Id="rId23" Type="http://schemas.openxmlformats.org/officeDocument/2006/relationships/hyperlink" Target="sk.wikipedia.org/wiki/Ozna&#269;enie_obalu_pod&#318;a_materi&#225;lov&#233;ho_zlo&#382;enia" TargetMode="External"/><Relationship Id="rId28" Type="http://schemas.openxmlformats.org/officeDocument/2006/relationships/hyperlink" Target="http://www.ecowatch.com/22-facts-about-plastic-pollution-and-10-things-we-can-do-about-it-1881885971.html" TargetMode="External"/><Relationship Id="rId36" Type="http://schemas.openxmlformats.org/officeDocument/2006/relationships/image" Target="../media/image97.png"/><Relationship Id="rId10" Type="http://schemas.openxmlformats.org/officeDocument/2006/relationships/hyperlink" Target="http://www.triedenieodpadu.sk/" TargetMode="External"/><Relationship Id="rId19" Type="http://schemas.openxmlformats.org/officeDocument/2006/relationships/hyperlink" Target="http://www.priateliazeme.sk/spz" TargetMode="External"/><Relationship Id="rId31" Type="http://schemas.openxmlformats.org/officeDocument/2006/relationships/hyperlink" Target="http://www.ciernalabut.sk/" TargetMode="External"/><Relationship Id="rId4" Type="http://schemas.openxmlformats.org/officeDocument/2006/relationships/hyperlink" Target="http://www.naturpack.sk/" TargetMode="External"/><Relationship Id="rId9" Type="http://schemas.openxmlformats.org/officeDocument/2006/relationships/hyperlink" Target="http://www.youtube.com/naturpackklientom" TargetMode="External"/><Relationship Id="rId14" Type="http://schemas.openxmlformats.org/officeDocument/2006/relationships/hyperlink" Target="http://www.miestaprec.sk/" TargetMode="External"/><Relationship Id="rId22" Type="http://schemas.openxmlformats.org/officeDocument/2006/relationships/hyperlink" Target="http://sk.wikipedia.org/wiki/Ozna&#269;enie_obalu_pod&#318;a_materi&#225;lov&#233;ho_zlo&#382;enia" TargetMode="External"/><Relationship Id="rId27" Type="http://schemas.openxmlformats.org/officeDocument/2006/relationships/hyperlink" Target="http://www.conserve-energy-future.com/various-pollution-facts.php" TargetMode="External"/><Relationship Id="rId30" Type="http://schemas.openxmlformats.org/officeDocument/2006/relationships/hyperlink" Target="http://www.thebalancesmb.com/" TargetMode="External"/><Relationship Id="rId35" Type="http://schemas.openxmlformats.org/officeDocument/2006/relationships/image" Target="../media/image157.sv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0.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7.png"/><Relationship Id="rId17" Type="http://schemas.openxmlformats.org/officeDocument/2006/relationships/image" Target="../media/image32.svg"/><Relationship Id="rId2" Type="http://schemas.openxmlformats.org/officeDocument/2006/relationships/image" Target="../media/image12.png"/><Relationship Id="rId16" Type="http://schemas.openxmlformats.org/officeDocument/2006/relationships/image" Target="../media/image19.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16.png"/><Relationship Id="rId19"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4.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svg"/><Relationship Id="rId18" Type="http://schemas.openxmlformats.org/officeDocument/2006/relationships/image" Target="../media/image34.pn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33.png"/><Relationship Id="rId2" Type="http://schemas.openxmlformats.org/officeDocument/2006/relationships/image" Target="../media/image28.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0.svg"/><Relationship Id="rId5" Type="http://schemas.openxmlformats.org/officeDocument/2006/relationships/image" Target="../media/image49.svg"/><Relationship Id="rId15"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56.svg"/><Relationship Id="rId4" Type="http://schemas.openxmlformats.org/officeDocument/2006/relationships/image" Target="../media/image29.png"/><Relationship Id="rId9" Type="http://schemas.openxmlformats.org/officeDocument/2006/relationships/image" Target="../media/image18.svg"/><Relationship Id="rId14" Type="http://schemas.openxmlformats.org/officeDocument/2006/relationships/hyperlink" Target="https://slovnaft.sk/sk/cerpacie-stanice/predajne/zber-pouziteho-kuchynskeho-oleja/"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60.svg"/><Relationship Id="rId4" Type="http://schemas.openxmlformats.org/officeDocument/2006/relationships/image" Target="../media/image36.png"/><Relationship Id="rId9" Type="http://schemas.openxmlformats.org/officeDocument/2006/relationships/image" Target="../media/image45.svg"/></Relationships>
</file>

<file path=ppt/slides/_rels/slide9.xml.rels><?xml version="1.0" encoding="UTF-8" standalone="yes"?>
<Relationships xmlns="http://schemas.openxmlformats.org/package/2006/relationships"><Relationship Id="rId8" Type="http://schemas.openxmlformats.org/officeDocument/2006/relationships/hyperlink" Target="https://slovnaft.sk/sk/cerpacie-stanice/predajne/zber-pouziteho-kuchynskeho-oleja/" TargetMode="External"/><Relationship Id="rId13" Type="http://schemas.openxmlformats.org/officeDocument/2006/relationships/image" Target="../media/image19.png"/><Relationship Id="rId18" Type="http://schemas.openxmlformats.org/officeDocument/2006/relationships/image" Target="../media/image44.png"/><Relationship Id="rId3" Type="http://schemas.openxmlformats.org/officeDocument/2006/relationships/image" Target="../media/image64.svg"/><Relationship Id="rId21" Type="http://schemas.openxmlformats.org/officeDocument/2006/relationships/image" Target="../media/image47.png"/><Relationship Id="rId7" Type="http://schemas.openxmlformats.org/officeDocument/2006/relationships/image" Target="../media/image68.svg"/><Relationship Id="rId12" Type="http://schemas.openxmlformats.org/officeDocument/2006/relationships/image" Target="../media/image18.svg"/><Relationship Id="rId17" Type="http://schemas.openxmlformats.org/officeDocument/2006/relationships/image" Target="../media/image43.png"/><Relationship Id="rId2" Type="http://schemas.openxmlformats.org/officeDocument/2006/relationships/image" Target="../media/image38.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12.png"/><Relationship Id="rId5" Type="http://schemas.openxmlformats.org/officeDocument/2006/relationships/image" Target="../media/image66.svg"/><Relationship Id="rId15" Type="http://schemas.openxmlformats.org/officeDocument/2006/relationships/image" Target="../media/image41.png"/><Relationship Id="rId10" Type="http://schemas.openxmlformats.org/officeDocument/2006/relationships/image" Target="../media/image30.svg"/><Relationship Id="rId19"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18.png"/><Relationship Id="rId14" Type="http://schemas.openxmlformats.org/officeDocument/2006/relationships/image" Target="../media/image32.svg"/><Relationship Id="rId22"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Flask">
            <a:extLst>
              <a:ext uri="{FF2B5EF4-FFF2-40B4-BE49-F238E27FC236}">
                <a16:creationId xmlns="" xmlns:a16="http://schemas.microsoft.com/office/drawing/2014/main" id="{C8C0133B-F51F-E64B-B085-8097F52C46C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65445" y="1571357"/>
            <a:ext cx="5821068" cy="5821068"/>
          </a:xfrm>
          <a:prstGeom prst="rect">
            <a:avLst/>
          </a:prstGeom>
        </p:spPr>
      </p:pic>
      <p:sp>
        <p:nvSpPr>
          <p:cNvPr id="16" name="Rectangle 15">
            <a:extLst>
              <a:ext uri="{FF2B5EF4-FFF2-40B4-BE49-F238E27FC236}">
                <a16:creationId xmlns="" xmlns:a16="http://schemas.microsoft.com/office/drawing/2014/main" id="{EC3A41B0-C51C-754F-89E0-F439C03F8E68}"/>
              </a:ext>
            </a:extLst>
          </p:cNvPr>
          <p:cNvSpPr/>
          <p:nvPr/>
        </p:nvSpPr>
        <p:spPr>
          <a:xfrm>
            <a:off x="2267505" y="1758721"/>
            <a:ext cx="2575958" cy="18643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k-SK"/>
          </a:p>
        </p:txBody>
      </p:sp>
      <p:pic>
        <p:nvPicPr>
          <p:cNvPr id="18" name="Graphic 17" descr="Recycle">
            <a:extLst>
              <a:ext uri="{FF2B5EF4-FFF2-40B4-BE49-F238E27FC236}">
                <a16:creationId xmlns="" xmlns:a16="http://schemas.microsoft.com/office/drawing/2014/main" id="{812BEA1E-B290-AB4E-B29C-6EDC987C3F3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20647100">
            <a:off x="3757964" y="2760212"/>
            <a:ext cx="627793" cy="627793"/>
          </a:xfrm>
          <a:prstGeom prst="rect">
            <a:avLst/>
          </a:prstGeom>
        </p:spPr>
      </p:pic>
      <p:pic>
        <p:nvPicPr>
          <p:cNvPr id="19" name="Graphic 18" descr="Arrow circle">
            <a:extLst>
              <a:ext uri="{FF2B5EF4-FFF2-40B4-BE49-F238E27FC236}">
                <a16:creationId xmlns="" xmlns:a16="http://schemas.microsoft.com/office/drawing/2014/main" id="{470955F0-5FF2-7249-ABC2-364AB624A71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8754990">
            <a:off x="3383453" y="2088624"/>
            <a:ext cx="469485" cy="469485"/>
          </a:xfrm>
          <a:prstGeom prst="rect">
            <a:avLst/>
          </a:prstGeom>
        </p:spPr>
      </p:pic>
      <p:pic>
        <p:nvPicPr>
          <p:cNvPr id="20" name="Graphic 19" descr="Recycle">
            <a:extLst>
              <a:ext uri="{FF2B5EF4-FFF2-40B4-BE49-F238E27FC236}">
                <a16:creationId xmlns="" xmlns:a16="http://schemas.microsoft.com/office/drawing/2014/main" id="{822AEC28-F626-B648-AD55-66B2F8D94F0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900883">
            <a:off x="2479983" y="1790974"/>
            <a:ext cx="428297" cy="428297"/>
          </a:xfrm>
          <a:prstGeom prst="rect">
            <a:avLst/>
          </a:prstGeom>
        </p:spPr>
      </p:pic>
      <p:pic>
        <p:nvPicPr>
          <p:cNvPr id="21" name="Graphic 20" descr="Recycle">
            <a:extLst>
              <a:ext uri="{FF2B5EF4-FFF2-40B4-BE49-F238E27FC236}">
                <a16:creationId xmlns="" xmlns:a16="http://schemas.microsoft.com/office/drawing/2014/main" id="{248336AF-AB4B-B648-8017-26FEECEB43D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881067">
            <a:off x="3613251" y="1438878"/>
            <a:ext cx="408129" cy="408129"/>
          </a:xfrm>
          <a:prstGeom prst="rect">
            <a:avLst/>
          </a:prstGeom>
        </p:spPr>
      </p:pic>
      <p:pic>
        <p:nvPicPr>
          <p:cNvPr id="22" name="Graphic 21" descr="Arrow circle">
            <a:extLst>
              <a:ext uri="{FF2B5EF4-FFF2-40B4-BE49-F238E27FC236}">
                <a16:creationId xmlns="" xmlns:a16="http://schemas.microsoft.com/office/drawing/2014/main" id="{34B5B822-4413-E143-A3E6-5C175B338B1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856539" y="2902534"/>
            <a:ext cx="767984" cy="767984"/>
          </a:xfrm>
          <a:prstGeom prst="rect">
            <a:avLst/>
          </a:prstGeom>
        </p:spPr>
      </p:pic>
      <p:pic>
        <p:nvPicPr>
          <p:cNvPr id="23" name="Graphic 22" descr="Arrow circle">
            <a:extLst>
              <a:ext uri="{FF2B5EF4-FFF2-40B4-BE49-F238E27FC236}">
                <a16:creationId xmlns="" xmlns:a16="http://schemas.microsoft.com/office/drawing/2014/main" id="{460396F4-9EB6-6E43-A8B1-CEA04A78C2A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18754990">
            <a:off x="2829851" y="788475"/>
            <a:ext cx="469485" cy="469485"/>
          </a:xfrm>
          <a:prstGeom prst="rect">
            <a:avLst/>
          </a:prstGeom>
        </p:spPr>
      </p:pic>
      <p:sp>
        <p:nvSpPr>
          <p:cNvPr id="5" name="Zástupný symbol päty 4"/>
          <p:cNvSpPr>
            <a:spLocks noGrp="1"/>
          </p:cNvSpPr>
          <p:nvPr>
            <p:ph type="ftr" sz="quarter" idx="11"/>
          </p:nvPr>
        </p:nvSpPr>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6" name="Zástupný symbol čísla snímky 5"/>
          <p:cNvSpPr>
            <a:spLocks noGrp="1"/>
          </p:cNvSpPr>
          <p:nvPr>
            <p:ph type="sldNum" sz="quarter" idx="12"/>
          </p:nvPr>
        </p:nvSpPr>
        <p:spPr/>
        <p:txBody>
          <a:bodyPr/>
          <a:lstStyle/>
          <a:p>
            <a:fld id="{B294E517-C093-48A8-8981-F9467ED2D438}" type="slidenum">
              <a:rPr lang="cs-CZ" smtClean="0"/>
              <a:t>1</a:t>
            </a:fld>
            <a:endParaRPr lang="cs-CZ"/>
          </a:p>
        </p:txBody>
      </p:sp>
      <p:pic>
        <p:nvPicPr>
          <p:cNvPr id="2" name="Picture 1">
            <a:extLst>
              <a:ext uri="{FF2B5EF4-FFF2-40B4-BE49-F238E27FC236}">
                <a16:creationId xmlns="" xmlns:a16="http://schemas.microsoft.com/office/drawing/2014/main" id="{23A565C6-5E5D-413C-B4EE-7B6154FD8A38}"/>
              </a:ext>
            </a:extLst>
          </p:cNvPr>
          <p:cNvPicPr>
            <a:picLocks noChangeAspect="1"/>
          </p:cNvPicPr>
          <p:nvPr/>
        </p:nvPicPr>
        <p:blipFill>
          <a:blip r:embed="rId10"/>
          <a:stretch>
            <a:fillRect/>
          </a:stretch>
        </p:blipFill>
        <p:spPr>
          <a:xfrm>
            <a:off x="879711" y="8059373"/>
            <a:ext cx="1814420" cy="898708"/>
          </a:xfrm>
          <a:prstGeom prst="rect">
            <a:avLst/>
          </a:prstGeom>
        </p:spPr>
      </p:pic>
      <p:sp>
        <p:nvSpPr>
          <p:cNvPr id="24" name="Rectangle 23">
            <a:extLst>
              <a:ext uri="{FF2B5EF4-FFF2-40B4-BE49-F238E27FC236}">
                <a16:creationId xmlns="" xmlns:a16="http://schemas.microsoft.com/office/drawing/2014/main" id="{E7C8A9D8-66BD-7642-8E9E-0E69FD679EAB}"/>
              </a:ext>
            </a:extLst>
          </p:cNvPr>
          <p:cNvSpPr/>
          <p:nvPr/>
        </p:nvSpPr>
        <p:spPr>
          <a:xfrm>
            <a:off x="3074180" y="3659584"/>
            <a:ext cx="767984" cy="591968"/>
          </a:xfrm>
          <a:prstGeom prst="rect">
            <a:avLst/>
          </a:prstGeom>
          <a:solidFill>
            <a:srgbClr val="C5C9D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k-SK" dirty="0"/>
          </a:p>
        </p:txBody>
      </p:sp>
      <p:sp>
        <p:nvSpPr>
          <p:cNvPr id="7" name="Nadpis 1"/>
          <p:cNvSpPr txBox="1">
            <a:spLocks/>
          </p:cNvSpPr>
          <p:nvPr/>
        </p:nvSpPr>
        <p:spPr>
          <a:xfrm>
            <a:off x="1" y="908149"/>
            <a:ext cx="6857999" cy="1335369"/>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k-SK" sz="4800" b="1" dirty="0">
                <a:latin typeface="Candara" panose="020E0502030303020204" pitchFamily="34" charset="0"/>
              </a:rPr>
              <a:t>Alchýmia triedenia komunálneho odpadu</a:t>
            </a:r>
            <a:endParaRPr lang="cs-CZ" sz="4800" b="1" dirty="0">
              <a:latin typeface="Candara" panose="020E0502030303020204" pitchFamily="34" charset="0"/>
            </a:endParaRPr>
          </a:p>
        </p:txBody>
      </p:sp>
      <p:pic>
        <p:nvPicPr>
          <p:cNvPr id="26" name="Picture 25">
            <a:extLst>
              <a:ext uri="{FF2B5EF4-FFF2-40B4-BE49-F238E27FC236}">
                <a16:creationId xmlns="" xmlns:a16="http://schemas.microsoft.com/office/drawing/2014/main" id="{2D95692A-6546-704F-AFB4-23C4DAF291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78360" y="8197467"/>
            <a:ext cx="2901616" cy="589501"/>
          </a:xfrm>
          <a:prstGeom prst="rect">
            <a:avLst/>
          </a:prstGeom>
        </p:spPr>
      </p:pic>
      <p:pic>
        <p:nvPicPr>
          <p:cNvPr id="27" name="Graphic 26" descr="Open hand with plant">
            <a:extLst>
              <a:ext uri="{FF2B5EF4-FFF2-40B4-BE49-F238E27FC236}">
                <a16:creationId xmlns="" xmlns:a16="http://schemas.microsoft.com/office/drawing/2014/main" id="{4EE235DE-9771-DE42-92FB-7827D7DE754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2974212" y="5891441"/>
            <a:ext cx="914400" cy="914400"/>
          </a:xfrm>
          <a:prstGeom prst="rect">
            <a:avLst/>
          </a:prstGeom>
        </p:spPr>
      </p:pic>
      <p:sp>
        <p:nvSpPr>
          <p:cNvPr id="28" name="Podnadpis 2">
            <a:extLst>
              <a:ext uri="{FF2B5EF4-FFF2-40B4-BE49-F238E27FC236}">
                <a16:creationId xmlns="" xmlns:a16="http://schemas.microsoft.com/office/drawing/2014/main" id="{E3155F50-627F-CC46-A2C0-636425311D3C}"/>
              </a:ext>
            </a:extLst>
          </p:cNvPr>
          <p:cNvSpPr txBox="1">
            <a:spLocks/>
          </p:cNvSpPr>
          <p:nvPr/>
        </p:nvSpPr>
        <p:spPr>
          <a:xfrm>
            <a:off x="524761" y="2539376"/>
            <a:ext cx="5902436" cy="3511121"/>
          </a:xfrm>
          <a:prstGeom prst="rect">
            <a:avLst/>
          </a:prstGeom>
          <a:noFill/>
          <a:ln>
            <a:noFill/>
          </a:ln>
          <a:effectLst>
            <a:outerShdw blurRad="63500" sx="102000" sy="102000" algn="ctr" rotWithShape="0">
              <a:prstClr val="black">
                <a:alpha val="40000"/>
              </a:prstClr>
            </a:outerShdw>
          </a:effectLst>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k-SK" sz="1800" b="1" dirty="0">
                <a:latin typeface="Candara" panose="020E0502030303020204" pitchFamily="34" charset="0"/>
              </a:rPr>
              <a:t>Komplexný návod, ako triediť komunálny odpad</a:t>
            </a:r>
          </a:p>
          <a:p>
            <a:pPr marL="0" indent="0" algn="ctr">
              <a:buNone/>
            </a:pPr>
            <a:r>
              <a:rPr lang="sk-SK" sz="1400" dirty="0">
                <a:latin typeface="Candara" panose="020E0502030303020204" pitchFamily="34" charset="0"/>
              </a:rPr>
              <a:t>Pre všetkých, čo tápajú</a:t>
            </a:r>
          </a:p>
          <a:p>
            <a:pPr marL="0" indent="0" algn="ctr">
              <a:buNone/>
            </a:pPr>
            <a:endParaRPr lang="sk-SK" sz="800" b="1" dirty="0">
              <a:latin typeface="Candara" panose="020E0502030303020204" pitchFamily="34" charset="0"/>
            </a:endParaRPr>
          </a:p>
          <a:p>
            <a:pPr marL="0" indent="0" algn="ctr">
              <a:buNone/>
            </a:pPr>
            <a:endParaRPr lang="sk-SK" sz="800" b="1" dirty="0">
              <a:latin typeface="Candara" panose="020E0502030303020204" pitchFamily="34" charset="0"/>
            </a:endParaRPr>
          </a:p>
          <a:p>
            <a:pPr marL="0" indent="0" algn="ctr">
              <a:buNone/>
            </a:pPr>
            <a:endParaRPr lang="sk-SK" sz="2000" b="1" dirty="0">
              <a:latin typeface="Candara" panose="020E0502030303020204" pitchFamily="34" charset="0"/>
            </a:endParaRPr>
          </a:p>
          <a:p>
            <a:pPr marL="0" indent="0" algn="ctr">
              <a:buNone/>
            </a:pPr>
            <a:r>
              <a:rPr lang="sk-SK" sz="3200" b="1" dirty="0">
                <a:latin typeface="Candara" panose="020E0502030303020204" pitchFamily="34" charset="0"/>
              </a:rPr>
              <a:t>Variant C</a:t>
            </a:r>
          </a:p>
          <a:p>
            <a:pPr marL="0" indent="0" algn="ctr">
              <a:buNone/>
            </a:pPr>
            <a:endParaRPr lang="sk-SK" sz="2000" b="1" dirty="0">
              <a:latin typeface="Candara" panose="020E0502030303020204" pitchFamily="34" charset="0"/>
            </a:endParaRPr>
          </a:p>
          <a:p>
            <a:pPr marL="0" indent="0" algn="ctr">
              <a:buNone/>
            </a:pPr>
            <a:r>
              <a:rPr lang="sk-SK" sz="2000" b="1" dirty="0">
                <a:latin typeface="Candara" panose="020E0502030303020204" pitchFamily="34" charset="0"/>
              </a:rPr>
              <a:t>papier | sklo | </a:t>
            </a:r>
          </a:p>
          <a:p>
            <a:pPr marL="0" indent="0" algn="ctr">
              <a:buNone/>
            </a:pPr>
            <a:r>
              <a:rPr lang="sk-SK" sz="2000" b="1" dirty="0">
                <a:latin typeface="Candara" panose="020E0502030303020204" pitchFamily="34" charset="0"/>
              </a:rPr>
              <a:t>kombinovaný zber plasty + nápojové kartóny + kovy</a:t>
            </a:r>
            <a:endParaRPr lang="sk-SK" sz="2000" dirty="0">
              <a:latin typeface="Candara" panose="020E0502030303020204" pitchFamily="34" charset="0"/>
            </a:endParaRPr>
          </a:p>
        </p:txBody>
      </p:sp>
      <p:sp>
        <p:nvSpPr>
          <p:cNvPr id="25" name="BlokTextu 24">
            <a:extLst>
              <a:ext uri="{FF2B5EF4-FFF2-40B4-BE49-F238E27FC236}">
                <a16:creationId xmlns="" xmlns:a16="http://schemas.microsoft.com/office/drawing/2014/main" id="{61E40469-E4B4-48DE-84DE-F442D89EF1E6}"/>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97551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Graphic 55" descr="Rattle">
            <a:extLst>
              <a:ext uri="{FF2B5EF4-FFF2-40B4-BE49-F238E27FC236}">
                <a16:creationId xmlns="" xmlns:a16="http://schemas.microsoft.com/office/drawing/2014/main" id="{B84DE0D7-6D4B-4498-8D66-8776EB81F8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0073199">
            <a:off x="4870360" y="820641"/>
            <a:ext cx="1839547" cy="1839547"/>
          </a:xfrm>
          <a:prstGeom prst="rect">
            <a:avLst/>
          </a:prstGeom>
        </p:spPr>
      </p:pic>
      <p:pic>
        <p:nvPicPr>
          <p:cNvPr id="55" name="Graphic 54" descr="Rubber duck">
            <a:extLst>
              <a:ext uri="{FF2B5EF4-FFF2-40B4-BE49-F238E27FC236}">
                <a16:creationId xmlns="" xmlns:a16="http://schemas.microsoft.com/office/drawing/2014/main" id="{D994EA95-82B4-4CFB-89DA-20B6ED97E7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21146286">
            <a:off x="4804535" y="4068827"/>
            <a:ext cx="1839547" cy="1839547"/>
          </a:xfrm>
          <a:prstGeom prst="rect">
            <a:avLst/>
          </a:prstGeom>
        </p:spPr>
      </p:pic>
      <p:pic>
        <p:nvPicPr>
          <p:cNvPr id="54" name="Graphic 53" descr="Toothpaste">
            <a:extLst>
              <a:ext uri="{FF2B5EF4-FFF2-40B4-BE49-F238E27FC236}">
                <a16:creationId xmlns="" xmlns:a16="http://schemas.microsoft.com/office/drawing/2014/main" id="{17F73B46-4FE2-4DF2-B1BC-759E17598E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695214" y="6965933"/>
            <a:ext cx="1839547" cy="1839547"/>
          </a:xfrm>
          <a:prstGeom prst="rect">
            <a:avLst/>
          </a:prstGeom>
        </p:spPr>
      </p:pic>
      <p:sp>
        <p:nvSpPr>
          <p:cNvPr id="36" name="TextBox 35">
            <a:extLst>
              <a:ext uri="{FF2B5EF4-FFF2-40B4-BE49-F238E27FC236}">
                <a16:creationId xmlns="" xmlns:a16="http://schemas.microsoft.com/office/drawing/2014/main" id="{35339029-A7C9-470C-AAE1-826C6AF0354B}"/>
              </a:ext>
            </a:extLst>
          </p:cNvPr>
          <p:cNvSpPr txBox="1"/>
          <p:nvPr/>
        </p:nvSpPr>
        <p:spPr>
          <a:xfrm>
            <a:off x="1787937" y="324094"/>
            <a:ext cx="4912717" cy="3016210"/>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tuby od zubnej pasty vyrobené z rôznych druhov materiálov </a:t>
            </a:r>
            <a:r>
              <a:rPr lang="sk-SK" sz="1000" dirty="0">
                <a:latin typeface="Candara" panose="020E0502030303020204" pitchFamily="34" charset="0"/>
              </a:rPr>
              <a:t>(kvôli znečisteniu a kombinácii s kovom) -&gt; ZMESOVÝ KOMUNÁLNY ODPAD</a:t>
            </a:r>
          </a:p>
          <a:p>
            <a:pPr marL="171450" indent="-171450">
              <a:buFont typeface="Arial" panose="020B0604020202020204" pitchFamily="34" charset="0"/>
              <a:buChar char="•"/>
            </a:pPr>
            <a:r>
              <a:rPr lang="sk-SK" sz="1000" b="1" dirty="0">
                <a:latin typeface="Candara" panose="020E0502030303020204" pitchFamily="34" charset="0"/>
              </a:rPr>
              <a:t>zubné kefky </a:t>
            </a:r>
            <a:r>
              <a:rPr lang="sk-SK" sz="1000" dirty="0">
                <a:latin typeface="Candara" panose="020E0502030303020204" pitchFamily="34" charset="0"/>
              </a:rPr>
              <a:t>– zubné kefky so spätným odberom – ideálne vrátiť do predajne -&gt; (vyrábajú z nich koše na triedený odpad do škôl, zoznam odberných miest: </a:t>
            </a:r>
            <a:r>
              <a:rPr lang="sk-SK" sz="1000" dirty="0">
                <a:latin typeface="Candara" panose="020E0502030303020204" pitchFamily="34" charset="0"/>
                <a:hlinkClick r:id="rId8"/>
              </a:rPr>
              <a:t>https://www.curaprox.com/sk-sk/kam-mozete-priniest-pouzitu-kefku</a:t>
            </a:r>
            <a:r>
              <a:rPr lang="sk-SK" sz="1000" dirty="0">
                <a:latin typeface="Candara" panose="020E0502030303020204" pitchFamily="34" charset="0"/>
              </a:rPr>
              <a:t>), inak -&gt; ZMESOVÝ KOMUNÁLNY ODPAD (okrem toho, že má štetinky z iného materiálu než jej telo, býva častokrát aj pogumovaná)</a:t>
            </a:r>
          </a:p>
          <a:p>
            <a:pPr marL="171450" indent="-171450">
              <a:buFont typeface="Arial" panose="020B0604020202020204" pitchFamily="34" charset="0"/>
              <a:buChar char="•"/>
            </a:pPr>
            <a:r>
              <a:rPr lang="sk-SK" sz="1000" b="1" dirty="0">
                <a:latin typeface="Candara" panose="020E0502030303020204" pitchFamily="34" charset="0"/>
              </a:rPr>
              <a:t>papierovo/plastovo-hliníkové vrecko od korenín, potravy pre zvieratá</a:t>
            </a:r>
            <a:r>
              <a:rPr lang="sk-SK" sz="1000" dirty="0">
                <a:latin typeface="Candara" panose="020E0502030303020204" pitchFamily="34" charset="0"/>
              </a:rPr>
              <a:t>, ...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kompostovateľný/</a:t>
            </a:r>
            <a:r>
              <a:rPr lang="sk-SK" sz="1000" b="1" dirty="0" err="1">
                <a:latin typeface="Candara" panose="020E0502030303020204" pitchFamily="34" charset="0"/>
              </a:rPr>
              <a:t>biodegradovateľný</a:t>
            </a:r>
            <a:r>
              <a:rPr lang="sk-SK" sz="1000" b="1" dirty="0">
                <a:latin typeface="Candara" panose="020E0502030303020204" pitchFamily="34" charset="0"/>
              </a:rPr>
              <a:t> „plast“, </a:t>
            </a:r>
            <a:r>
              <a:rPr lang="sk-SK" sz="1000" b="1" dirty="0" err="1">
                <a:latin typeface="Candara" panose="020E0502030303020204" pitchFamily="34" charset="0"/>
              </a:rPr>
              <a:t>bioplast</a:t>
            </a:r>
            <a:r>
              <a:rPr lang="sk-SK" sz="1000" dirty="0">
                <a:latin typeface="Candara" panose="020E0502030303020204" pitchFamily="34" charset="0"/>
              </a:rPr>
              <a:t> (vyrobený z biomasy a nie </a:t>
            </a:r>
          </a:p>
          <a:p>
            <a:r>
              <a:rPr lang="sk-SK" sz="1000" dirty="0">
                <a:latin typeface="Candara" panose="020E0502030303020204" pitchFamily="34" charset="0"/>
              </a:rPr>
              <a:t>       z ropy), </a:t>
            </a:r>
            <a:r>
              <a:rPr lang="sk-SK" sz="1000" b="1" dirty="0">
                <a:latin typeface="Candara" panose="020E0502030303020204" pitchFamily="34" charset="0"/>
              </a:rPr>
              <a:t>PLA</a:t>
            </a:r>
            <a:r>
              <a:rPr lang="sk-SK" sz="1000" dirty="0">
                <a:latin typeface="Candara" panose="020E0502030303020204" pitchFamily="34" charset="0"/>
              </a:rPr>
              <a:t>, </a:t>
            </a:r>
            <a:r>
              <a:rPr lang="sk-SK" sz="1000" b="1" dirty="0">
                <a:latin typeface="Candara" panose="020E0502030303020204" pitchFamily="34" charset="0"/>
              </a:rPr>
              <a:t>celofán</a:t>
            </a:r>
            <a:r>
              <a:rPr lang="sk-SK" sz="1000" dirty="0">
                <a:latin typeface="Candara" panose="020E0502030303020204" pitchFamily="34" charset="0"/>
              </a:rPr>
              <a:t> (priesvitná fólia z celulózy) -&gt; KOMPOST, príp. ZMESOVÝ </a:t>
            </a:r>
          </a:p>
          <a:p>
            <a:r>
              <a:rPr lang="sk-SK" sz="1000" dirty="0">
                <a:latin typeface="Candara" panose="020E0502030303020204" pitchFamily="34" charset="0"/>
              </a:rPr>
              <a:t>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guma, káble, hadice, molitan, plexisklo, </a:t>
            </a:r>
            <a:r>
              <a:rPr lang="sk-SK" sz="1000" b="1" dirty="0" err="1">
                <a:latin typeface="Candara" panose="020E0502030303020204" pitchFamily="34" charset="0"/>
              </a:rPr>
              <a:t>autoplasty</a:t>
            </a:r>
            <a:r>
              <a:rPr lang="sk-SK" sz="1000" b="1" dirty="0">
                <a:latin typeface="Candara" panose="020E0502030303020204" pitchFamily="34" charset="0"/>
              </a:rPr>
              <a:t>, žalúzie, bazény a nafukovacie </a:t>
            </a:r>
            <a:r>
              <a:rPr lang="sk-SK" sz="1000" b="1" dirty="0" err="1">
                <a:latin typeface="Candara" panose="020E0502030303020204" pitchFamily="34" charset="0"/>
              </a:rPr>
              <a:t>bazéniky</a:t>
            </a:r>
            <a:r>
              <a:rPr lang="sk-SK" sz="1000" b="1" dirty="0">
                <a:latin typeface="Candara" panose="020E0502030303020204" pitchFamily="34" charset="0"/>
              </a:rPr>
              <a:t>, fólie zo stavieb </a:t>
            </a:r>
            <a:r>
              <a:rPr lang="sk-SK" sz="1000" dirty="0">
                <a:latin typeface="Candara" panose="020E0502030303020204" pitchFamily="34" charset="0"/>
              </a:rPr>
              <a:t>– malý objem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veľký objem -&gt; ZBERNÝ DVOR</a:t>
            </a:r>
          </a:p>
          <a:p>
            <a:pPr marL="171450" indent="-171450">
              <a:buFont typeface="Arial" panose="020B0604020202020204" pitchFamily="34" charset="0"/>
              <a:buChar char="•"/>
            </a:pPr>
            <a:r>
              <a:rPr lang="sk-SK" sz="1000" b="1" dirty="0">
                <a:latin typeface="Candara" panose="020E0502030303020204" pitchFamily="34" charset="0"/>
              </a:rPr>
              <a:t>podlahové krytiny, plastové okná</a:t>
            </a:r>
            <a:r>
              <a:rPr lang="sk-SK" sz="1000" dirty="0">
                <a:latin typeface="Candara" panose="020E0502030303020204" pitchFamily="34" charset="0"/>
              </a:rPr>
              <a:t> -&gt; ZBERNÝ DVOR</a:t>
            </a:r>
          </a:p>
          <a:p>
            <a:pPr marL="171450" indent="-171450">
              <a:buFont typeface="Arial" panose="020B0604020202020204" pitchFamily="34" charset="0"/>
              <a:buChar char="•"/>
            </a:pPr>
            <a:r>
              <a:rPr lang="sk-SK" sz="1000" b="1" dirty="0">
                <a:latin typeface="Candara" panose="020E0502030303020204" pitchFamily="34" charset="0"/>
              </a:rPr>
              <a:t>TV obrazovky, monitory </a:t>
            </a:r>
            <a:r>
              <a:rPr lang="sk-SK" sz="1000" dirty="0">
                <a:latin typeface="Candara" panose="020E0502030303020204" pitchFamily="34" charset="0"/>
              </a:rPr>
              <a:t>-&gt; MIESTA SPÄTNÉHO ZBERU alebo ZBERNÝ DVOR </a:t>
            </a:r>
          </a:p>
          <a:p>
            <a:pPr marL="171450" indent="-171450">
              <a:buFont typeface="Arial" panose="020B0604020202020204" pitchFamily="34" charset="0"/>
              <a:buChar char="•"/>
            </a:pPr>
            <a:r>
              <a:rPr lang="sk-SK" sz="1000" b="1" dirty="0">
                <a:latin typeface="Candara" panose="020E0502030303020204" pitchFamily="34" charset="0"/>
              </a:rPr>
              <a:t>plasty s prímesami iných materiálov</a:t>
            </a:r>
            <a:r>
              <a:rPr lang="sk-SK" sz="1000" dirty="0">
                <a:latin typeface="Candara" panose="020E0502030303020204" pitchFamily="34" charset="0"/>
              </a:rPr>
              <a:t> (napr. hračky, textílie, topánky, kabelky, ...) </a:t>
            </a:r>
            <a:br>
              <a:rPr lang="sk-SK" sz="1000" dirty="0">
                <a:latin typeface="Candara" panose="020E0502030303020204" pitchFamily="34" charset="0"/>
              </a:rPr>
            </a:br>
            <a:r>
              <a:rPr lang="sk-SK" sz="1000" dirty="0">
                <a:latin typeface="Candara" panose="020E0502030303020204" pitchFamily="34" charset="0"/>
              </a:rPr>
              <a:t>-&gt; pozri sekciu OBLEČENIE, iné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p:txBody>
      </p:sp>
      <p:sp>
        <p:nvSpPr>
          <p:cNvPr id="37" name="TextBox 36">
            <a:extLst>
              <a:ext uri="{FF2B5EF4-FFF2-40B4-BE49-F238E27FC236}">
                <a16:creationId xmlns="" xmlns:a16="http://schemas.microsoft.com/office/drawing/2014/main" id="{576541C9-AEE1-4BBD-8EA3-864126E03835}"/>
              </a:ext>
            </a:extLst>
          </p:cNvPr>
          <p:cNvSpPr txBox="1"/>
          <p:nvPr/>
        </p:nvSpPr>
        <p:spPr>
          <a:xfrm>
            <a:off x="1810386" y="3427815"/>
            <a:ext cx="4912717" cy="5940088"/>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plasty sú recyklovateľné len obmedzene, v prírode by sa rozkladali 100 – 1 000 rokov</a:t>
            </a:r>
          </a:p>
          <a:p>
            <a:pPr marL="171450" indent="-171450">
              <a:buFont typeface="Arial" panose="020B0604020202020204" pitchFamily="34" charset="0"/>
              <a:buChar char="•"/>
            </a:pPr>
            <a:r>
              <a:rPr lang="sk-SK" sz="1000" dirty="0">
                <a:latin typeface="Candara" panose="020E0502030303020204" pitchFamily="34" charset="0"/>
              </a:rPr>
              <a:t>plasty majú negatívny vplyv na životné prostredie už od samotnej ťažby ropy, ktorá je neobnoviteľným prírodným zdrojom, cez spracovanie a využitie až po recykláciu, spálenie či skládkovanie – škodlivé látky z nich sa dostávajú do vzduchu, pôdy aj vody</a:t>
            </a:r>
          </a:p>
          <a:p>
            <a:pPr marL="171450" indent="-171450">
              <a:buFont typeface="Arial" panose="020B0604020202020204" pitchFamily="34" charset="0"/>
              <a:buChar char="•"/>
            </a:pPr>
            <a:r>
              <a:rPr lang="sk-SK" sz="1000" dirty="0">
                <a:latin typeface="Candara" panose="020E0502030303020204" pitchFamily="34" charset="0"/>
              </a:rPr>
              <a:t>nekupovať zbytočnosti, len to, čo naozaj potrebujeme</a:t>
            </a:r>
          </a:p>
          <a:p>
            <a:pPr marL="171450" indent="-171450">
              <a:buFont typeface="Arial" panose="020B0604020202020204" pitchFamily="34" charset="0"/>
              <a:buChar char="•"/>
            </a:pPr>
            <a:r>
              <a:rPr lang="sk-SK" sz="1000" dirty="0">
                <a:latin typeface="Candara" panose="020E0502030303020204" pitchFamily="34" charset="0"/>
              </a:rPr>
              <a:t>kategórii „Ostatné“ sa odporúčame vyhýbať, nakoľko ide často o zmes viacerých plastov či dokonca materiálov, čo robí výrobok nerecyklovateľným a z triediacej linky poputuje rovno do zmesového komunálneho odpadu (napr. jednorazový plastový riad či slamky)</a:t>
            </a:r>
          </a:p>
          <a:p>
            <a:pPr marL="171450" indent="-171450">
              <a:buFont typeface="Arial" panose="020B0604020202020204" pitchFamily="34" charset="0"/>
              <a:buChar char="•"/>
            </a:pPr>
            <a:r>
              <a:rPr lang="sk-SK" sz="1000" dirty="0">
                <a:latin typeface="Candara" panose="020E0502030303020204" pitchFamily="34" charset="0"/>
              </a:rPr>
              <a:t>vyhýbať sa plastovému oblečeniu (polyester, akryl, polyakryl, elastan, lycra, umelá    viskóza, silon, ...), pri praní sa uvoľňujú mikroplasty, ktoré čistiarne</a:t>
            </a:r>
            <a:r>
              <a:rPr lang="en-US" sz="1000" dirty="0">
                <a:latin typeface="Candara" panose="020E0502030303020204" pitchFamily="34" charset="0"/>
              </a:rPr>
              <a:t> o</a:t>
            </a:r>
            <a:r>
              <a:rPr lang="sk-SK" sz="1000" dirty="0" err="1">
                <a:latin typeface="Candara" panose="020E0502030303020204" pitchFamily="34" charset="0"/>
              </a:rPr>
              <a:t>dpadových</a:t>
            </a:r>
            <a:r>
              <a:rPr lang="sk-SK" sz="1000" dirty="0">
                <a:latin typeface="Candara" panose="020E0502030303020204" pitchFamily="34" charset="0"/>
              </a:rPr>
              <a:t> vôd neodfiltrujú</a:t>
            </a:r>
          </a:p>
          <a:p>
            <a:pPr marL="171450" indent="-171450">
              <a:buFont typeface="Arial" panose="020B0604020202020204" pitchFamily="34" charset="0"/>
              <a:buChar char="•"/>
            </a:pPr>
            <a:r>
              <a:rPr lang="sk-SK" sz="1000" dirty="0">
                <a:latin typeface="Candara" panose="020E0502030303020204" pitchFamily="34" charset="0"/>
              </a:rPr>
              <a:t>nepoužívať a v podnikoch odmietať jednorazové plastové taniere, poháre, slamky </a:t>
            </a:r>
            <a:br>
              <a:rPr lang="sk-SK" sz="1000" dirty="0">
                <a:latin typeface="Candara" panose="020E0502030303020204" pitchFamily="34" charset="0"/>
              </a:rPr>
            </a:br>
            <a:r>
              <a:rPr lang="sk-SK" sz="1000" dirty="0">
                <a:latin typeface="Candara" panose="020E0502030303020204" pitchFamily="34" charset="0"/>
              </a:rPr>
              <a:t>a príbory – tzv. party riad – ide o najlacnejší druh plastu, je zložený z rôznych druhov plastov a obsahuje množstvo chemikálií, preto sa zväčša nerecykluje a na triediacej linke sa preraďuje do zmesového komunálneho odpadu – následne sa skládkuje alebo energeticky spáli</a:t>
            </a:r>
          </a:p>
          <a:p>
            <a:pPr marL="171450" indent="-171450">
              <a:buFont typeface="Arial" panose="020B0604020202020204" pitchFamily="34" charset="0"/>
              <a:buChar char="•"/>
            </a:pPr>
            <a:r>
              <a:rPr lang="sk-SK" sz="1000" dirty="0">
                <a:latin typeface="Candara" panose="020E0502030303020204" pitchFamily="34" charset="0"/>
              </a:rPr>
              <a:t>na nákupy si vždy nosiť vlastné </a:t>
            </a:r>
            <a:r>
              <a:rPr lang="sk-SK" sz="1000" dirty="0" smtClean="0">
                <a:latin typeface="Candara" panose="020E0502030303020204" pitchFamily="34" charset="0"/>
              </a:rPr>
              <a:t>plátenné</a:t>
            </a:r>
            <a:r>
              <a:rPr lang="sk-SK" sz="1000" dirty="0">
                <a:latin typeface="Candara" panose="020E0502030303020204" pitchFamily="34" charset="0"/>
              </a:rPr>
              <a:t> tašky, vrecká na pečivo, sieťky na ovocie     a zeleninu, vrecúška na sypané potraviny, škatuľky a dózičky na mäso, salámy, šunky  syry, ... (skvelý výber je napr. na prijemneveci.sk, </a:t>
            </a:r>
            <a:r>
              <a:rPr lang="sk-SK" sz="1000" dirty="0" err="1">
                <a:latin typeface="Candara" panose="020E0502030303020204" pitchFamily="34" charset="0"/>
              </a:rPr>
              <a:t>menejodpadu.shop</a:t>
            </a:r>
            <a:r>
              <a:rPr lang="sk-SK" sz="1000" dirty="0">
                <a:latin typeface="Candara" panose="020E0502030303020204" pitchFamily="34" charset="0"/>
              </a:rPr>
              <a:t>, ...)</a:t>
            </a:r>
          </a:p>
          <a:p>
            <a:pPr marL="171450" indent="-171450">
              <a:buFont typeface="Arial" panose="020B0604020202020204" pitchFamily="34" charset="0"/>
              <a:buChar char="•"/>
            </a:pPr>
            <a:r>
              <a:rPr lang="sk-SK" sz="1000" dirty="0">
                <a:latin typeface="Candara" panose="020E0502030303020204" pitchFamily="34" charset="0"/>
              </a:rPr>
              <a:t>nákup v bezobalových online obchodoch (napr. bezodpadu.sk, ...)</a:t>
            </a:r>
          </a:p>
          <a:p>
            <a:pPr marL="171450" indent="-171450">
              <a:buFont typeface="Arial" panose="020B0604020202020204" pitchFamily="34" charset="0"/>
              <a:buChar char="•"/>
            </a:pPr>
            <a:r>
              <a:rPr lang="sk-SK" sz="1000" dirty="0">
                <a:latin typeface="Candara" panose="020E0502030303020204" pitchFamily="34" charset="0"/>
              </a:rPr>
              <a:t>aj mimo plánovaných nákupov nosiť pri sebe aspoň 1 tašku, 1 vrecúško, prípadne </a:t>
            </a:r>
            <a:br>
              <a:rPr lang="sk-SK" sz="1000" dirty="0">
                <a:latin typeface="Candara" panose="020E0502030303020204" pitchFamily="34" charset="0"/>
              </a:rPr>
            </a:br>
            <a:r>
              <a:rPr lang="sk-SK" sz="1000" dirty="0">
                <a:latin typeface="Candara" panose="020E0502030303020204" pitchFamily="34" charset="0"/>
              </a:rPr>
              <a:t>1 dózičku</a:t>
            </a:r>
          </a:p>
          <a:p>
            <a:pPr marL="171450" indent="-171450">
              <a:buFont typeface="Arial" panose="020B0604020202020204" pitchFamily="34" charset="0"/>
              <a:buChar char="•"/>
            </a:pPr>
            <a:r>
              <a:rPr lang="sk-SK" sz="1000" dirty="0">
                <a:latin typeface="Candara" panose="020E0502030303020204" pitchFamily="34" charset="0"/>
              </a:rPr>
              <a:t>nosiť si vlastnú fľašku na vodu, prípadne (antikorový, či sklenený) </a:t>
            </a:r>
            <a:r>
              <a:rPr lang="sk-SK" sz="1000" dirty="0" err="1">
                <a:latin typeface="Candara" panose="020E0502030303020204" pitchFamily="34" charset="0"/>
              </a:rPr>
              <a:t>termohrnček</a:t>
            </a:r>
            <a:r>
              <a:rPr lang="sk-SK" sz="1000" dirty="0">
                <a:latin typeface="Candara" panose="020E0502030303020204" pitchFamily="34" charset="0"/>
              </a:rPr>
              <a:t> na </a:t>
            </a:r>
            <a:r>
              <a:rPr lang="sk-SK" sz="1000" dirty="0" err="1">
                <a:latin typeface="Candara" panose="020E0502030303020204" pitchFamily="34" charset="0"/>
              </a:rPr>
              <a:t>čaj,kávu</a:t>
            </a:r>
            <a:endParaRPr lang="sk-SK" sz="1000" dirty="0">
              <a:latin typeface="Candara" panose="020E0502030303020204" pitchFamily="34" charset="0"/>
            </a:endParaRPr>
          </a:p>
          <a:p>
            <a:pPr marL="171450" indent="-171450">
              <a:buFont typeface="Arial" panose="020B0604020202020204" pitchFamily="34" charset="0"/>
              <a:buChar char="•"/>
            </a:pPr>
            <a:r>
              <a:rPr lang="sk-SK" sz="1000" dirty="0">
                <a:latin typeface="Candara" panose="020E0502030303020204" pitchFamily="34" charset="0"/>
              </a:rPr>
              <a:t>nosiť si vlastný príbor (v prípade stravovania sa na trhoch), alebo paličky na jedenie </a:t>
            </a:r>
          </a:p>
          <a:p>
            <a:r>
              <a:rPr lang="sk-SK" sz="1000" dirty="0">
                <a:latin typeface="Candara" panose="020E0502030303020204" pitchFamily="34" charset="0"/>
              </a:rPr>
              <a:t>    </a:t>
            </a:r>
            <a:r>
              <a:rPr lang="en-US" sz="1000" dirty="0">
                <a:latin typeface="Candara" panose="020E0502030303020204" pitchFamily="34" charset="0"/>
              </a:rPr>
              <a:t>  </a:t>
            </a:r>
            <a:r>
              <a:rPr lang="sk-SK" sz="1000" dirty="0">
                <a:latin typeface="Candara" panose="020E0502030303020204" pitchFamily="34" charset="0"/>
              </a:rPr>
              <a:t>(v prípade stravovania sa v ázijských reštauráciách), prípadne kompostovateľnú  </a:t>
            </a:r>
          </a:p>
          <a:p>
            <a:r>
              <a:rPr lang="sk-SK" sz="1000" dirty="0">
                <a:latin typeface="Candara" panose="020E0502030303020204" pitchFamily="34" charset="0"/>
              </a:rPr>
              <a:t>      kempovaciu „lyžičko-vidličku“ (spork)</a:t>
            </a:r>
          </a:p>
          <a:p>
            <a:pPr marL="171450" indent="-171450">
              <a:buFont typeface="Arial" panose="020B0604020202020204" pitchFamily="34" charset="0"/>
              <a:buChar char="•"/>
            </a:pPr>
            <a:r>
              <a:rPr lang="sk-SK" sz="1000" dirty="0">
                <a:latin typeface="Candara" panose="020E0502030303020204" pitchFamily="34" charset="0"/>
              </a:rPr>
              <a:t>namiesto plastových hubiek na riad a</a:t>
            </a:r>
            <a:r>
              <a:rPr lang="sk-SK" sz="1000" dirty="0">
                <a:solidFill>
                  <a:srgbClr val="FF0000"/>
                </a:solidFill>
                <a:latin typeface="Candara" panose="020E0502030303020204" pitchFamily="34" charset="0"/>
              </a:rPr>
              <a:t> </a:t>
            </a:r>
            <a:r>
              <a:rPr lang="sk-SK" sz="1000" dirty="0">
                <a:latin typeface="Candara" panose="020E0502030303020204" pitchFamily="34" charset="0"/>
              </a:rPr>
              <a:t>utierok</a:t>
            </a:r>
            <a:r>
              <a:rPr lang="sk-SK" sz="1000" dirty="0">
                <a:solidFill>
                  <a:srgbClr val="00B050"/>
                </a:solidFill>
                <a:latin typeface="Candara" panose="020E0502030303020204" pitchFamily="34" charset="0"/>
              </a:rPr>
              <a:t> </a:t>
            </a:r>
            <a:r>
              <a:rPr lang="sk-SK" sz="1000" dirty="0">
                <a:latin typeface="Candara" panose="020E0502030303020204" pitchFamily="34" charset="0"/>
              </a:rPr>
              <a:t>používať kompostovateľné prírodné hubky (napr. </a:t>
            </a:r>
            <a:r>
              <a:rPr lang="sk-SK" sz="1000" dirty="0" err="1">
                <a:latin typeface="Candara" panose="020E0502030303020204" pitchFamily="34" charset="0"/>
              </a:rPr>
              <a:t>lufa</a:t>
            </a:r>
            <a:r>
              <a:rPr lang="sk-SK" sz="1000" dirty="0">
                <a:latin typeface="Candara" panose="020E0502030303020204" pitchFamily="34" charset="0"/>
              </a:rPr>
              <a:t>) alebo aspoň hubky z recyklovaných materiálov a </a:t>
            </a:r>
            <a:r>
              <a:rPr lang="sk-SK" sz="1000" dirty="0" err="1">
                <a:latin typeface="Candara" panose="020E0502030303020204" pitchFamily="34" charset="0"/>
              </a:rPr>
              <a:t>prateľné</a:t>
            </a:r>
            <a:r>
              <a:rPr lang="sk-SK" sz="1000" dirty="0">
                <a:latin typeface="Candara" panose="020E0502030303020204" pitchFamily="34" charset="0"/>
              </a:rPr>
              <a:t> bavlnené utierky (</a:t>
            </a:r>
            <a:r>
              <a:rPr lang="sk-SK" sz="1000" dirty="0" err="1">
                <a:latin typeface="Candara" panose="020E0502030303020204" pitchFamily="34" charset="0"/>
              </a:rPr>
              <a:t>lufy</a:t>
            </a:r>
            <a:r>
              <a:rPr lang="sk-SK" sz="1000" dirty="0">
                <a:latin typeface="Candara" panose="020E0502030303020204" pitchFamily="34" charset="0"/>
              </a:rPr>
              <a:t> sa dajú vypestovať doma aj kúpiť, napr. na </a:t>
            </a:r>
            <a:r>
              <a:rPr lang="sk-SK" sz="1000" dirty="0" err="1">
                <a:latin typeface="Candara" panose="020E0502030303020204" pitchFamily="34" charset="0"/>
              </a:rPr>
              <a:t>prijemneveci.sk</a:t>
            </a:r>
            <a:r>
              <a:rPr lang="sk-SK" sz="1000" dirty="0">
                <a:latin typeface="Candara" panose="020E0502030303020204" pitchFamily="34" charset="0"/>
              </a:rPr>
              <a:t>)</a:t>
            </a:r>
          </a:p>
          <a:p>
            <a:pPr marL="171450" indent="-171450">
              <a:buFont typeface="Arial" panose="020B0604020202020204" pitchFamily="34" charset="0"/>
              <a:buChar char="•"/>
            </a:pPr>
            <a:r>
              <a:rPr lang="sk-SK" sz="1000" dirty="0">
                <a:latin typeface="Candara" panose="020E0502030303020204" pitchFamily="34" charset="0"/>
              </a:rPr>
              <a:t>namiesto potravinovej fólie na uskladnenie potravín používať vrecká z prírodných textílií (bavlna, ľan, konope) alebo dózičky, hrniec prikrytý pokrievkou či tanierom, prípadne si kúpiť/vyrobiť voskované obrúsky (bavlnená látka + prírodný včelí vosk)</a:t>
            </a:r>
          </a:p>
          <a:p>
            <a:pPr marL="171450" indent="-171450">
              <a:buFont typeface="Arial" panose="020B0604020202020204" pitchFamily="34" charset="0"/>
              <a:buChar char="•"/>
            </a:pPr>
            <a:r>
              <a:rPr lang="sk-SK" sz="1000" dirty="0">
                <a:latin typeface="Candara" panose="020E0502030303020204" pitchFamily="34" charset="0"/>
              </a:rPr>
              <a:t>nosiť si vlastnú antikorovú či sklenenú slamku (existujú k nim aj kefky na čistenie) </a:t>
            </a:r>
          </a:p>
          <a:p>
            <a:r>
              <a:rPr lang="sk-SK" sz="1000" dirty="0">
                <a:latin typeface="Candara" panose="020E0502030303020204" pitchFamily="34" charset="0"/>
              </a:rPr>
              <a:t>      a v podnikoch si pýtať nápoje bez nich (predávajú napr. prijemneveci.sk, ...)</a:t>
            </a:r>
          </a:p>
          <a:p>
            <a:pPr marL="171450" indent="-171450">
              <a:buFont typeface="Arial" panose="020B0604020202020204" pitchFamily="34" charset="0"/>
              <a:buChar char="•"/>
            </a:pPr>
            <a:endParaRPr lang="sk-SK" sz="1000" dirty="0">
              <a:latin typeface="Candara" panose="020E0502030303020204" pitchFamily="34" charset="0"/>
            </a:endParaRP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10</a:t>
            </a:fld>
            <a:endParaRPr lang="cs-CZ">
              <a:latin typeface="Candara" panose="020E0502030303020204" pitchFamily="34" charset="0"/>
            </a:endParaRPr>
          </a:p>
        </p:txBody>
      </p:sp>
      <p:grpSp>
        <p:nvGrpSpPr>
          <p:cNvPr id="48" name="Group 47">
            <a:extLst>
              <a:ext uri="{FF2B5EF4-FFF2-40B4-BE49-F238E27FC236}">
                <a16:creationId xmlns="" xmlns:a16="http://schemas.microsoft.com/office/drawing/2014/main" id="{A653C5B6-F9D8-4560-B86A-2DB64FB0075A}"/>
              </a:ext>
            </a:extLst>
          </p:cNvPr>
          <p:cNvGrpSpPr/>
          <p:nvPr/>
        </p:nvGrpSpPr>
        <p:grpSpPr>
          <a:xfrm>
            <a:off x="132239" y="401707"/>
            <a:ext cx="1456897" cy="1431387"/>
            <a:chOff x="1716878" y="5266062"/>
            <a:chExt cx="1456897" cy="1431387"/>
          </a:xfrm>
        </p:grpSpPr>
        <p:grpSp>
          <p:nvGrpSpPr>
            <p:cNvPr id="30" name="Group 29">
              <a:extLst>
                <a:ext uri="{FF2B5EF4-FFF2-40B4-BE49-F238E27FC236}">
                  <a16:creationId xmlns="" xmlns:a16="http://schemas.microsoft.com/office/drawing/2014/main" id="{0D05F76A-1B48-4EF3-8FFA-8A9B95D4D46E}"/>
                </a:ext>
              </a:extLst>
            </p:cNvPr>
            <p:cNvGrpSpPr/>
            <p:nvPr/>
          </p:nvGrpSpPr>
          <p:grpSpPr>
            <a:xfrm>
              <a:off x="1871663" y="5617449"/>
              <a:ext cx="1080000" cy="1080000"/>
              <a:chOff x="4079626" y="3565829"/>
              <a:chExt cx="1080000" cy="1080000"/>
            </a:xfrm>
          </p:grpSpPr>
          <p:sp>
            <p:nvSpPr>
              <p:cNvPr id="25" name="Oval 24">
                <a:extLst>
                  <a:ext uri="{FF2B5EF4-FFF2-40B4-BE49-F238E27FC236}">
                    <a16:creationId xmlns="" xmlns:a16="http://schemas.microsoft.com/office/drawing/2014/main" id="{21C1EF4C-49C4-4608-88DD-C97974129C38}"/>
                  </a:ext>
                </a:extLst>
              </p:cNvPr>
              <p:cNvSpPr/>
              <p:nvPr/>
            </p:nvSpPr>
            <p:spPr>
              <a:xfrm>
                <a:off x="4079626" y="3565829"/>
                <a:ext cx="1080000" cy="108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250832" y="3737035"/>
                <a:ext cx="737589" cy="737589"/>
              </a:xfrm>
              <a:prstGeom prst="rect">
                <a:avLst/>
              </a:prstGeom>
            </p:spPr>
          </p:pic>
        </p:grpSp>
        <p:sp>
          <p:nvSpPr>
            <p:cNvPr id="46" name="TextBox 45">
              <a:extLst>
                <a:ext uri="{FF2B5EF4-FFF2-40B4-BE49-F238E27FC236}">
                  <a16:creationId xmlns="" xmlns:a16="http://schemas.microsoft.com/office/drawing/2014/main" id="{F6C615F7-79EC-4E43-A566-3C7F20889689}"/>
                </a:ext>
              </a:extLst>
            </p:cNvPr>
            <p:cNvSpPr txBox="1"/>
            <p:nvPr/>
          </p:nvSpPr>
          <p:spPr>
            <a:xfrm>
              <a:off x="1716878" y="52660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50" name="Group 49">
            <a:extLst>
              <a:ext uri="{FF2B5EF4-FFF2-40B4-BE49-F238E27FC236}">
                <a16:creationId xmlns="" xmlns:a16="http://schemas.microsoft.com/office/drawing/2014/main" id="{F92AD985-0A06-4E5C-9967-7CBB6B2C2C85}"/>
              </a:ext>
            </a:extLst>
          </p:cNvPr>
          <p:cNvGrpSpPr/>
          <p:nvPr/>
        </p:nvGrpSpPr>
        <p:grpSpPr>
          <a:xfrm>
            <a:off x="320689" y="3519152"/>
            <a:ext cx="1080000" cy="1726332"/>
            <a:chOff x="4343384" y="3813890"/>
            <a:chExt cx="1080000" cy="1726332"/>
          </a:xfrm>
        </p:grpSpPr>
        <p:grpSp>
          <p:nvGrpSpPr>
            <p:cNvPr id="31" name="Group 30">
              <a:extLst>
                <a:ext uri="{FF2B5EF4-FFF2-40B4-BE49-F238E27FC236}">
                  <a16:creationId xmlns="" xmlns:a16="http://schemas.microsoft.com/office/drawing/2014/main" id="{AADF4358-BCC6-44E6-BB0D-7B63CE804D25}"/>
                </a:ext>
              </a:extLst>
            </p:cNvPr>
            <p:cNvGrpSpPr/>
            <p:nvPr/>
          </p:nvGrpSpPr>
          <p:grpSpPr>
            <a:xfrm>
              <a:off x="4343384" y="4460222"/>
              <a:ext cx="1080000" cy="1080000"/>
              <a:chOff x="2569086" y="5232207"/>
              <a:chExt cx="1080000" cy="1080000"/>
            </a:xfrm>
          </p:grpSpPr>
          <p:sp>
            <p:nvSpPr>
              <p:cNvPr id="27" name="Oval 26">
                <a:extLst>
                  <a:ext uri="{FF2B5EF4-FFF2-40B4-BE49-F238E27FC236}">
                    <a16:creationId xmlns="" xmlns:a16="http://schemas.microsoft.com/office/drawing/2014/main" id="{9407074D-EC63-43A0-8E27-03020289A565}"/>
                  </a:ext>
                </a:extLst>
              </p:cNvPr>
              <p:cNvSpPr/>
              <p:nvPr/>
            </p:nvSpPr>
            <p:spPr>
              <a:xfrm>
                <a:off x="2569086" y="5232207"/>
                <a:ext cx="1080000" cy="108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740291" y="5403412"/>
                <a:ext cx="737589" cy="737589"/>
              </a:xfrm>
              <a:prstGeom prst="rect">
                <a:avLst/>
              </a:prstGeom>
            </p:spPr>
          </p:pic>
        </p:grpSp>
        <p:sp>
          <p:nvSpPr>
            <p:cNvPr id="49" name="TextBox 48">
              <a:extLst>
                <a:ext uri="{FF2B5EF4-FFF2-40B4-BE49-F238E27FC236}">
                  <a16:creationId xmlns="" xmlns:a16="http://schemas.microsoft.com/office/drawing/2014/main" id="{0826E0D5-088A-4C9B-AC8D-8152F0C5BD8E}"/>
                </a:ext>
              </a:extLst>
            </p:cNvPr>
            <p:cNvSpPr txBox="1"/>
            <p:nvPr/>
          </p:nvSpPr>
          <p:spPr>
            <a:xfrm>
              <a:off x="4343384" y="3813890"/>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312340"/>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3406600"/>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26" name="Zástupný symbol päty 4">
            <a:extLst>
              <a:ext uri="{FF2B5EF4-FFF2-40B4-BE49-F238E27FC236}">
                <a16:creationId xmlns="" xmlns:a16="http://schemas.microsoft.com/office/drawing/2014/main" id="{DC779B50-AA60-2941-BDF9-958A43DCD1D7}"/>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pic>
        <p:nvPicPr>
          <p:cNvPr id="28" name="Picture 16" descr="Plastic-recyc-07.svg">
            <a:extLst>
              <a:ext uri="{FF2B5EF4-FFF2-40B4-BE49-F238E27FC236}">
                <a16:creationId xmlns="" xmlns:a16="http://schemas.microsoft.com/office/drawing/2014/main" id="{7ED7599F-6644-2540-961A-7362D7AB608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9329" y="2043983"/>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29" name="BlokTextu 28">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81019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phic 41" descr="Burger and Drink">
            <a:extLst>
              <a:ext uri="{FF2B5EF4-FFF2-40B4-BE49-F238E27FC236}">
                <a16:creationId xmlns="" xmlns:a16="http://schemas.microsoft.com/office/drawing/2014/main" id="{0A36562B-3725-4008-9D7D-5567FEEE4C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850999" y="161518"/>
            <a:ext cx="1839547" cy="1839547"/>
          </a:xfrm>
          <a:prstGeom prst="rect">
            <a:avLst/>
          </a:prstGeom>
        </p:spPr>
      </p:pic>
      <p:grpSp>
        <p:nvGrpSpPr>
          <p:cNvPr id="2" name="Group 1">
            <a:extLst>
              <a:ext uri="{FF2B5EF4-FFF2-40B4-BE49-F238E27FC236}">
                <a16:creationId xmlns="" xmlns:a16="http://schemas.microsoft.com/office/drawing/2014/main" id="{C314AAD8-860B-4F48-966D-C12AAD2AF93E}"/>
              </a:ext>
            </a:extLst>
          </p:cNvPr>
          <p:cNvGrpSpPr/>
          <p:nvPr/>
        </p:nvGrpSpPr>
        <p:grpSpPr>
          <a:xfrm rot="20834373">
            <a:off x="4342655" y="2898554"/>
            <a:ext cx="2544662" cy="2521515"/>
            <a:chOff x="3466684" y="4088685"/>
            <a:chExt cx="2544662" cy="2521515"/>
          </a:xfrm>
          <a:solidFill>
            <a:schemeClr val="bg1">
              <a:lumMod val="85000"/>
            </a:schemeClr>
          </a:solidFill>
        </p:grpSpPr>
        <p:pic>
          <p:nvPicPr>
            <p:cNvPr id="39" name="Graphic 38" descr="Spoon">
              <a:extLst>
                <a:ext uri="{FF2B5EF4-FFF2-40B4-BE49-F238E27FC236}">
                  <a16:creationId xmlns="" xmlns:a16="http://schemas.microsoft.com/office/drawing/2014/main" id="{D82FADBA-AA36-4318-8BB7-43FAF3BB6B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171799" y="4770653"/>
              <a:ext cx="1839547" cy="1839547"/>
            </a:xfrm>
            <a:prstGeom prst="rect">
              <a:avLst/>
            </a:prstGeom>
          </p:spPr>
        </p:pic>
        <p:pic>
          <p:nvPicPr>
            <p:cNvPr id="40" name="Graphic 39" descr="Knife">
              <a:extLst>
                <a:ext uri="{FF2B5EF4-FFF2-40B4-BE49-F238E27FC236}">
                  <a16:creationId xmlns="" xmlns:a16="http://schemas.microsoft.com/office/drawing/2014/main" id="{86AE0744-F45C-4EB5-81EE-8F3BE69638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790303" y="4400731"/>
              <a:ext cx="1839547" cy="1839547"/>
            </a:xfrm>
            <a:prstGeom prst="rect">
              <a:avLst/>
            </a:prstGeom>
          </p:spPr>
        </p:pic>
        <p:pic>
          <p:nvPicPr>
            <p:cNvPr id="41" name="Graphic 40" descr="Fork">
              <a:extLst>
                <a:ext uri="{FF2B5EF4-FFF2-40B4-BE49-F238E27FC236}">
                  <a16:creationId xmlns="" xmlns:a16="http://schemas.microsoft.com/office/drawing/2014/main" id="{1123B690-F7C6-44CC-8376-9CA215230B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466684" y="4088685"/>
              <a:ext cx="1839547" cy="1839547"/>
            </a:xfrm>
            <a:prstGeom prst="rect">
              <a:avLst/>
            </a:prstGeom>
          </p:spPr>
        </p:pic>
      </p:grpSp>
      <p:sp>
        <p:nvSpPr>
          <p:cNvPr id="37" name="TextBox 36">
            <a:extLst>
              <a:ext uri="{FF2B5EF4-FFF2-40B4-BE49-F238E27FC236}">
                <a16:creationId xmlns="" xmlns:a16="http://schemas.microsoft.com/office/drawing/2014/main" id="{576541C9-AEE1-4BBD-8EA3-864126E03835}"/>
              </a:ext>
            </a:extLst>
          </p:cNvPr>
          <p:cNvSpPr txBox="1"/>
          <p:nvPr/>
        </p:nvSpPr>
        <p:spPr>
          <a:xfrm>
            <a:off x="1833952" y="338008"/>
            <a:ext cx="4912717" cy="6247864"/>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neznečistené </a:t>
            </a:r>
            <a:r>
              <a:rPr lang="sk-SK" sz="1000" dirty="0" err="1">
                <a:latin typeface="Candara" panose="020E0502030303020204" pitchFamily="34" charset="0"/>
              </a:rPr>
              <a:t>termoobaly</a:t>
            </a:r>
            <a:r>
              <a:rPr lang="sk-SK" sz="1000" dirty="0">
                <a:latin typeface="Candara" panose="020E0502030303020204" pitchFamily="34" charset="0"/>
              </a:rPr>
              <a:t> od suchých potravín (napr. chlieb, ...) sa môžu hádzať aj</a:t>
            </a:r>
          </a:p>
          <a:p>
            <a:r>
              <a:rPr lang="sk-SK" sz="1000" dirty="0">
                <a:latin typeface="Candara" panose="020E0502030303020204" pitchFamily="34" charset="0"/>
              </a:rPr>
              <a:t>      do -&gt; PLASTOV</a:t>
            </a:r>
          </a:p>
          <a:p>
            <a:pPr marL="171450" indent="-171450">
              <a:buFont typeface="Arial" panose="020B0604020202020204" pitchFamily="34" charset="0"/>
              <a:buChar char="•"/>
            </a:pPr>
            <a:r>
              <a:rPr lang="sk-SK" sz="1000" dirty="0">
                <a:latin typeface="Candara" panose="020E0502030303020204" pitchFamily="34" charset="0"/>
              </a:rPr>
              <a:t>uprednostňovať výrobky:</a:t>
            </a:r>
          </a:p>
          <a:p>
            <a:pPr marL="628650" lvl="1" indent="-171450">
              <a:buFont typeface="Arial" panose="020B0604020202020204" pitchFamily="34" charset="0"/>
              <a:buChar char="•"/>
            </a:pPr>
            <a:r>
              <a:rPr lang="sk-SK" sz="1000" dirty="0">
                <a:latin typeface="Candara" panose="020E0502030303020204" pitchFamily="34" charset="0"/>
              </a:rPr>
              <a:t>1. bez obalu, prípadne </a:t>
            </a:r>
          </a:p>
          <a:p>
            <a:pPr marL="628650" lvl="1" indent="-171450">
              <a:buFont typeface="Arial" panose="020B0604020202020204" pitchFamily="34" charset="0"/>
              <a:buChar char="•"/>
            </a:pPr>
            <a:r>
              <a:rPr lang="sk-SK" sz="1000" dirty="0">
                <a:latin typeface="Candara" panose="020E0502030303020204" pitchFamily="34" charset="0"/>
              </a:rPr>
              <a:t>2. v sklenených či kovových obaloch (kovy a sklo je možné recyklovať donekonečna), prípadne </a:t>
            </a:r>
          </a:p>
          <a:p>
            <a:pPr marL="628650" lvl="1" indent="-171450">
              <a:buFont typeface="Arial" panose="020B0604020202020204" pitchFamily="34" charset="0"/>
              <a:buChar char="•"/>
            </a:pPr>
            <a:r>
              <a:rPr lang="sk-SK" sz="1000" dirty="0">
                <a:latin typeface="Candara" panose="020E0502030303020204" pitchFamily="34" charset="0"/>
              </a:rPr>
              <a:t>3. v papierových obaloch (ideálne v recyklovaných, ale pozor – papier je možné recyklovať len 5 – 7x a kvôli papieru rúbeme lesy), prípadne </a:t>
            </a:r>
          </a:p>
          <a:p>
            <a:pPr marL="628650" lvl="1" indent="-171450">
              <a:buFont typeface="Arial" panose="020B0604020202020204" pitchFamily="34" charset="0"/>
              <a:buChar char="•"/>
            </a:pPr>
            <a:r>
              <a:rPr lang="sk-SK" sz="1000" dirty="0">
                <a:latin typeface="Candara" panose="020E0502030303020204" pitchFamily="34" charset="0"/>
              </a:rPr>
              <a:t>4. v obaloch z kompostovateľných </a:t>
            </a:r>
            <a:r>
              <a:rPr lang="sk-SK" sz="1000" dirty="0" err="1">
                <a:latin typeface="Candara" panose="020E0502030303020204" pitchFamily="34" charset="0"/>
              </a:rPr>
              <a:t>bioplastov</a:t>
            </a:r>
            <a:r>
              <a:rPr lang="sk-SK" sz="1000" dirty="0">
                <a:latin typeface="Candara" panose="020E0502030303020204" pitchFamily="34" charset="0"/>
              </a:rPr>
              <a:t> (z cukrovej trstiny kukuričného škrobu a pod., na ktorých je uvedené, že sú kompostovateľné </a:t>
            </a:r>
            <a:br>
              <a:rPr lang="sk-SK" sz="1000" dirty="0">
                <a:latin typeface="Candara" panose="020E0502030303020204" pitchFamily="34" charset="0"/>
              </a:rPr>
            </a:br>
            <a:r>
              <a:rPr lang="sk-SK" sz="1000" dirty="0">
                <a:latin typeface="Candara" panose="020E0502030303020204" pitchFamily="34" charset="0"/>
              </a:rPr>
              <a:t>– „</a:t>
            </a:r>
            <a:r>
              <a:rPr lang="sk-SK" sz="1000" dirty="0" err="1">
                <a:latin typeface="Candara" panose="020E0502030303020204" pitchFamily="34" charset="0"/>
              </a:rPr>
              <a:t>compostable</a:t>
            </a:r>
            <a:r>
              <a:rPr lang="sk-SK" sz="1000" dirty="0">
                <a:latin typeface="Candara" panose="020E0502030303020204" pitchFamily="34" charset="0"/>
              </a:rPr>
              <a:t>“; ale dbať na ich následné správne skompostovanie)</a:t>
            </a:r>
          </a:p>
          <a:p>
            <a:pPr marL="628650" lvl="1" indent="-171450">
              <a:buFont typeface="Arial" panose="020B0604020202020204" pitchFamily="34" charset="0"/>
              <a:buChar char="•"/>
            </a:pPr>
            <a:r>
              <a:rPr lang="sk-SK" sz="1000" dirty="0">
                <a:latin typeface="Candara" panose="020E0502030303020204" pitchFamily="34" charset="0"/>
              </a:rPr>
              <a:t>5. prinajhoršom aspoň v obale z recyklovaného plastu alebo </a:t>
            </a:r>
          </a:p>
          <a:p>
            <a:pPr marL="628650" lvl="1" indent="-171450">
              <a:buFont typeface="Arial" panose="020B0604020202020204" pitchFamily="34" charset="0"/>
              <a:buChar char="•"/>
            </a:pPr>
            <a:r>
              <a:rPr lang="sk-SK" sz="1000" dirty="0">
                <a:latin typeface="Candara" panose="020E0502030303020204" pitchFamily="34" charset="0"/>
              </a:rPr>
              <a:t>6. zo 100 % recyklovateľného plastu (žiadny kompozit materiálov – označenie 7 v trojuholníku a PLA) a dbať na správne triedenie</a:t>
            </a:r>
          </a:p>
          <a:p>
            <a:pPr marL="171450" indent="-171450">
              <a:buFont typeface="Arial" panose="020B0604020202020204" pitchFamily="34" charset="0"/>
              <a:buChar char="•"/>
            </a:pPr>
            <a:r>
              <a:rPr lang="sk-SK" sz="1000" dirty="0">
                <a:latin typeface="Candara" panose="020E0502030303020204" pitchFamily="34" charset="0"/>
              </a:rPr>
              <a:t>drogériu (pracie, čistiace prostriedky, ...) čapovať do vlastných obalov alebo si vyrábať prírodnú domácu</a:t>
            </a:r>
          </a:p>
          <a:p>
            <a:pPr marL="171450" indent="-171450">
              <a:buFont typeface="Arial" panose="020B0604020202020204" pitchFamily="34" charset="0"/>
              <a:buChar char="•"/>
            </a:pPr>
            <a:r>
              <a:rPr lang="sk-SK" sz="1000" dirty="0">
                <a:latin typeface="Candara" panose="020E0502030303020204" pitchFamily="34" charset="0"/>
              </a:rPr>
              <a:t>namiesto tekutých mydiel, šampónov a kondicionérov v plastových obaloch používať prírodné tuhé, bez obalu alebo v recyklovaných papierových obaloch, alebo prírodné tekuté v sklenených obaloch (ideálne vratných), ideálne od slovenských výrobcov,</a:t>
            </a:r>
            <a:r>
              <a:rPr lang="sk-SK" sz="1000" dirty="0">
                <a:solidFill>
                  <a:srgbClr val="FF0000"/>
                </a:solidFill>
                <a:latin typeface="Candara" panose="020E0502030303020204" pitchFamily="34" charset="0"/>
              </a:rPr>
              <a:t> </a:t>
            </a:r>
            <a:r>
              <a:rPr lang="sk-SK" sz="1000" dirty="0">
                <a:latin typeface="Candara" panose="020E0502030303020204" pitchFamily="34" charset="0"/>
              </a:rPr>
              <a:t>alebo si čapovať</a:t>
            </a:r>
          </a:p>
          <a:p>
            <a:pPr marL="171450" indent="-171450">
              <a:buFont typeface="Arial" panose="020B0604020202020204" pitchFamily="34" charset="0"/>
              <a:buChar char="•"/>
            </a:pPr>
            <a:r>
              <a:rPr lang="sk-SK" sz="1000" dirty="0">
                <a:latin typeface="Candara" panose="020E0502030303020204" pitchFamily="34" charset="0"/>
              </a:rPr>
              <a:t>kozmetiku kupovať prírodnú v sklenených, kovových alebo napr. v bambusových obaloch s vymeniteľným obsahom, prípadne si vyrábať doma</a:t>
            </a:r>
          </a:p>
          <a:p>
            <a:pPr marL="171450" indent="-171450">
              <a:buFont typeface="Arial" panose="020B0604020202020204" pitchFamily="34" charset="0"/>
              <a:buChar char="•"/>
            </a:pPr>
            <a:r>
              <a:rPr lang="sk-SK" sz="1000" dirty="0">
                <a:latin typeface="Candara" panose="020E0502030303020204" pitchFamily="34" charset="0"/>
              </a:rPr>
              <a:t>namiesto pleťových a telových krémov v plaste sa môžu používať oleje či olejčeky </a:t>
            </a:r>
          </a:p>
          <a:p>
            <a:r>
              <a:rPr lang="sk-SK" sz="1000" dirty="0">
                <a:latin typeface="Candara" panose="020E0502030303020204" pitchFamily="34" charset="0"/>
              </a:rPr>
              <a:t>       v skle, prípadne tuhé masážne kocky z rastlinných olejov a masiel</a:t>
            </a:r>
          </a:p>
          <a:p>
            <a:pPr marL="171450" indent="-171450">
              <a:buFont typeface="Arial" panose="020B0604020202020204" pitchFamily="34" charset="0"/>
              <a:buChar char="•"/>
            </a:pPr>
            <a:r>
              <a:rPr lang="sk-SK" sz="1000" dirty="0">
                <a:latin typeface="Candara" panose="020E0502030303020204" pitchFamily="34" charset="0"/>
              </a:rPr>
              <a:t>namiesto opaľovacích krémov v plaste sa môžu používať oleje na opaľovanie v skle (</a:t>
            </a:r>
            <a:r>
              <a:rPr lang="sk-SK" sz="1000" dirty="0" err="1">
                <a:latin typeface="Candara" panose="020E0502030303020204" pitchFamily="34" charset="0"/>
              </a:rPr>
              <a:t>avelánový</a:t>
            </a:r>
            <a:r>
              <a:rPr lang="sk-SK" sz="1000" dirty="0">
                <a:latin typeface="Candara" panose="020E0502030303020204" pitchFamily="34" charset="0"/>
              </a:rPr>
              <a:t> olej, ...)</a:t>
            </a:r>
          </a:p>
          <a:p>
            <a:pPr marL="171450" indent="-171450">
              <a:buFont typeface="Arial" panose="020B0604020202020204" pitchFamily="34" charset="0"/>
              <a:buChar char="•"/>
            </a:pPr>
            <a:r>
              <a:rPr lang="sk-SK" sz="1000" dirty="0">
                <a:latin typeface="Candara" panose="020E0502030303020204" pitchFamily="34" charset="0"/>
              </a:rPr>
              <a:t>plastové zubné kefky sa dajú vymeniť za kompostovateľné bambusové (</a:t>
            </a:r>
            <a:r>
              <a:rPr lang="sk-SK" sz="1000" dirty="0" err="1">
                <a:latin typeface="Candara" panose="020E0502030303020204" pitchFamily="34" charset="0"/>
              </a:rPr>
              <a:t>Curanatura</a:t>
            </a:r>
            <a:r>
              <a:rPr lang="sk-SK" sz="1000" dirty="0">
                <a:latin typeface="Candara" panose="020E0502030303020204" pitchFamily="34" charset="0"/>
              </a:rPr>
              <a:t>, </a:t>
            </a:r>
            <a:r>
              <a:rPr lang="sk-SK" sz="1000" dirty="0" err="1">
                <a:latin typeface="Candara" panose="020E0502030303020204" pitchFamily="34" charset="0"/>
              </a:rPr>
              <a:t>Ecoheart</a:t>
            </a:r>
            <a:r>
              <a:rPr lang="sk-SK" sz="1000" dirty="0">
                <a:latin typeface="Candara" panose="020E0502030303020204" pitchFamily="34" charset="0"/>
              </a:rPr>
              <a:t>), prípadne kupovať plastové, ktoré je po použití možné vrátiť späť na zberné miesto</a:t>
            </a:r>
          </a:p>
          <a:p>
            <a:pPr marL="171450" indent="-171450">
              <a:buFont typeface="Arial" panose="020B0604020202020204" pitchFamily="34" charset="0"/>
              <a:buChar char="•"/>
            </a:pPr>
            <a:r>
              <a:rPr lang="sk-SK" sz="1000" dirty="0">
                <a:latin typeface="Candara" panose="020E0502030303020204" pitchFamily="34" charset="0"/>
              </a:rPr>
              <a:t>vyhýbať sa teflónovým panviciam – výborné a trvácne sú napríklad liatinové, prípadne s keramickým dnom (veľký výber liatinových napr. na prijemneveci.sk, ...)</a:t>
            </a:r>
          </a:p>
          <a:p>
            <a:pPr marL="171450" indent="-171450">
              <a:buFont typeface="Arial" panose="020B0604020202020204" pitchFamily="34" charset="0"/>
              <a:buChar char="•"/>
            </a:pPr>
            <a:r>
              <a:rPr lang="sk-SK" sz="1000" dirty="0">
                <a:latin typeface="Candara" panose="020E0502030303020204" pitchFamily="34" charset="0"/>
              </a:rPr>
              <a:t>uprednostňovať nápoje v skle (ideálne vo vratných fľašiach), prinajhoršom v obale </a:t>
            </a:r>
            <a:br>
              <a:rPr lang="sk-SK" sz="1000" dirty="0">
                <a:latin typeface="Candara" panose="020E0502030303020204" pitchFamily="34" charset="0"/>
              </a:rPr>
            </a:br>
            <a:r>
              <a:rPr lang="sk-SK" sz="1000" dirty="0">
                <a:latin typeface="Candara" panose="020E0502030303020204" pitchFamily="34" charset="0"/>
              </a:rPr>
              <a:t>z jedného druhu plastu (recykluje sa ľahšie ako nápojové obaly na báze lepenky, ktoré sa skladajú z papiera, plastu, prípadne hliníka), ideálne však čapovať do vlastného obalu (voda z vodovodu, sirupy, mlieko, pivo, ...)</a:t>
            </a:r>
          </a:p>
          <a:p>
            <a:pPr marL="171450" indent="-171450">
              <a:buFont typeface="Arial" panose="020B0604020202020204" pitchFamily="34" charset="0"/>
              <a:buChar char="•"/>
            </a:pPr>
            <a:r>
              <a:rPr lang="sk-SK" sz="1000" dirty="0">
                <a:latin typeface="Candara" panose="020E0502030303020204" pitchFamily="34" charset="0"/>
              </a:rPr>
              <a:t>triedením sa dá šetriť – platí sa len za odvoz zmesového komunálneho odpadu, odvoz triedeného odpadu je pre občanov zadarmo! Za to platia dovozcovia </a:t>
            </a:r>
            <a:br>
              <a:rPr lang="sk-SK" sz="1000" dirty="0">
                <a:latin typeface="Candara" panose="020E0502030303020204" pitchFamily="34" charset="0"/>
              </a:rPr>
            </a:br>
            <a:r>
              <a:rPr lang="sk-SK" sz="1000" dirty="0">
                <a:latin typeface="Candara" panose="020E0502030303020204" pitchFamily="34" charset="0"/>
              </a:rPr>
              <a:t>a výrobcovia obalov (resp. to občan zaplatí v cene obalu pri kúpe baleného výrobku).</a:t>
            </a:r>
          </a:p>
          <a:p>
            <a:pPr marL="171450" indent="-171450">
              <a:buFont typeface="Arial" panose="020B0604020202020204" pitchFamily="34" charset="0"/>
              <a:buChar char="•"/>
            </a:pPr>
            <a:r>
              <a:rPr lang="sk-SK" sz="1000" dirty="0">
                <a:latin typeface="Candara" panose="020E0502030303020204" pitchFamily="34" charset="0"/>
              </a:rPr>
              <a:t>extra tip: nosiť si vrecko na prípadné odpadky nájdené na ulici </a:t>
            </a:r>
            <a:r>
              <a:rPr lang="sk-SK" sz="1000" dirty="0">
                <a:latin typeface="Candara" panose="020E0502030303020204" pitchFamily="34" charset="0"/>
                <a:sym typeface="Wingdings" panose="05000000000000000000" pitchFamily="2" charset="2"/>
              </a:rPr>
              <a:t></a:t>
            </a:r>
            <a:endParaRPr lang="sk-SK" sz="1000" dirty="0">
              <a:latin typeface="Candara" panose="020E0502030303020204" pitchFamily="34" charset="0"/>
            </a:endParaRPr>
          </a:p>
        </p:txBody>
      </p:sp>
      <p:sp>
        <p:nvSpPr>
          <p:cNvPr id="7" name="Rectangle: Rounded Corners 6">
            <a:extLst>
              <a:ext uri="{FF2B5EF4-FFF2-40B4-BE49-F238E27FC236}">
                <a16:creationId xmlns="" xmlns:a16="http://schemas.microsoft.com/office/drawing/2014/main" id="{73224F97-8B3F-4A82-8BFD-C91C35484E80}"/>
              </a:ext>
            </a:extLst>
          </p:cNvPr>
          <p:cNvSpPr/>
          <p:nvPr/>
        </p:nvSpPr>
        <p:spPr>
          <a:xfrm>
            <a:off x="424157" y="7063715"/>
            <a:ext cx="5997952" cy="2148766"/>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11</a:t>
            </a:fld>
            <a:endParaRPr lang="cs-CZ">
              <a:latin typeface="Candara" panose="020E0502030303020204" pitchFamily="34" charset="0"/>
            </a:endParaRPr>
          </a:p>
        </p:txBody>
      </p:sp>
      <p:grpSp>
        <p:nvGrpSpPr>
          <p:cNvPr id="50" name="Group 49">
            <a:extLst>
              <a:ext uri="{FF2B5EF4-FFF2-40B4-BE49-F238E27FC236}">
                <a16:creationId xmlns="" xmlns:a16="http://schemas.microsoft.com/office/drawing/2014/main" id="{F92AD985-0A06-4E5C-9967-7CBB6B2C2C85}"/>
              </a:ext>
            </a:extLst>
          </p:cNvPr>
          <p:cNvGrpSpPr/>
          <p:nvPr/>
        </p:nvGrpSpPr>
        <p:grpSpPr>
          <a:xfrm>
            <a:off x="320689" y="439118"/>
            <a:ext cx="1080000" cy="1726332"/>
            <a:chOff x="4343384" y="3813890"/>
            <a:chExt cx="1080000" cy="1726332"/>
          </a:xfrm>
        </p:grpSpPr>
        <p:grpSp>
          <p:nvGrpSpPr>
            <p:cNvPr id="31" name="Group 30">
              <a:extLst>
                <a:ext uri="{FF2B5EF4-FFF2-40B4-BE49-F238E27FC236}">
                  <a16:creationId xmlns="" xmlns:a16="http://schemas.microsoft.com/office/drawing/2014/main" id="{AADF4358-BCC6-44E6-BB0D-7B63CE804D25}"/>
                </a:ext>
              </a:extLst>
            </p:cNvPr>
            <p:cNvGrpSpPr/>
            <p:nvPr/>
          </p:nvGrpSpPr>
          <p:grpSpPr>
            <a:xfrm>
              <a:off x="4343384" y="4460222"/>
              <a:ext cx="1080000" cy="1080000"/>
              <a:chOff x="2569086" y="5232207"/>
              <a:chExt cx="1080000" cy="1080000"/>
            </a:xfrm>
          </p:grpSpPr>
          <p:sp>
            <p:nvSpPr>
              <p:cNvPr id="27" name="Oval 26">
                <a:extLst>
                  <a:ext uri="{FF2B5EF4-FFF2-40B4-BE49-F238E27FC236}">
                    <a16:creationId xmlns="" xmlns:a16="http://schemas.microsoft.com/office/drawing/2014/main" id="{9407074D-EC63-43A0-8E27-03020289A565}"/>
                  </a:ext>
                </a:extLst>
              </p:cNvPr>
              <p:cNvSpPr/>
              <p:nvPr/>
            </p:nvSpPr>
            <p:spPr>
              <a:xfrm>
                <a:off x="2569086" y="5232207"/>
                <a:ext cx="1080000" cy="108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740291" y="5403412"/>
                <a:ext cx="737589" cy="737589"/>
              </a:xfrm>
              <a:prstGeom prst="rect">
                <a:avLst/>
              </a:prstGeom>
            </p:spPr>
          </p:pic>
        </p:grpSp>
        <p:sp>
          <p:nvSpPr>
            <p:cNvPr id="49" name="TextBox 48">
              <a:extLst>
                <a:ext uri="{FF2B5EF4-FFF2-40B4-BE49-F238E27FC236}">
                  <a16:creationId xmlns="" xmlns:a16="http://schemas.microsoft.com/office/drawing/2014/main" id="{0826E0D5-088A-4C9B-AC8D-8152F0C5BD8E}"/>
                </a:ext>
              </a:extLst>
            </p:cNvPr>
            <p:cNvSpPr txBox="1"/>
            <p:nvPr/>
          </p:nvSpPr>
          <p:spPr>
            <a:xfrm>
              <a:off x="4343384" y="3813890"/>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326566"/>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3" name="TextBox 2">
            <a:extLst>
              <a:ext uri="{FF2B5EF4-FFF2-40B4-BE49-F238E27FC236}">
                <a16:creationId xmlns="" xmlns:a16="http://schemas.microsoft.com/office/drawing/2014/main" id="{55D3718F-6E85-4B70-8384-6458C80BEB33}"/>
              </a:ext>
            </a:extLst>
          </p:cNvPr>
          <p:cNvSpPr txBox="1"/>
          <p:nvPr/>
        </p:nvSpPr>
        <p:spPr>
          <a:xfrm>
            <a:off x="625096" y="7202812"/>
            <a:ext cx="5631874" cy="1815882"/>
          </a:xfrm>
          <a:prstGeom prst="rect">
            <a:avLst/>
          </a:prstGeom>
          <a:noFill/>
        </p:spPr>
        <p:txBody>
          <a:bodyPr wrap="square" rtlCol="0">
            <a:spAutoFit/>
          </a:bodyPr>
          <a:lstStyle/>
          <a:p>
            <a:pPr algn="ctr"/>
            <a:r>
              <a:rPr lang="sk-SK" sz="1400" b="1" dirty="0">
                <a:solidFill>
                  <a:schemeClr val="accent4">
                    <a:lumMod val="50000"/>
                  </a:schemeClr>
                </a:solidFill>
                <a:latin typeface="Candara" panose="020E0502030303020204" pitchFamily="34" charset="0"/>
              </a:rPr>
              <a:t>50 % plastov použijeme len 1x a potom vyhodíme.</a:t>
            </a:r>
          </a:p>
          <a:p>
            <a:pPr algn="ctr"/>
            <a:r>
              <a:rPr lang="sk-SK" sz="1400" b="1" dirty="0">
                <a:solidFill>
                  <a:schemeClr val="accent4">
                    <a:lumMod val="50000"/>
                  </a:schemeClr>
                </a:solidFill>
                <a:latin typeface="Candara" panose="020E0502030303020204" pitchFamily="34" charset="0"/>
              </a:rPr>
              <a:t> </a:t>
            </a:r>
            <a:br>
              <a:rPr lang="sk-SK" sz="1400" b="1" dirty="0">
                <a:solidFill>
                  <a:schemeClr val="accent4">
                    <a:lumMod val="50000"/>
                  </a:schemeClr>
                </a:solidFill>
                <a:latin typeface="Candara" panose="020E0502030303020204" pitchFamily="34" charset="0"/>
              </a:rPr>
            </a:br>
            <a:r>
              <a:rPr lang="sk-SK" sz="1400" b="1" dirty="0">
                <a:solidFill>
                  <a:schemeClr val="accent4">
                    <a:lumMod val="50000"/>
                  </a:schemeClr>
                </a:solidFill>
                <a:latin typeface="Candara" panose="020E0502030303020204" pitchFamily="34" charset="0"/>
              </a:rPr>
              <a:t>Kvôli plastovému odpadu v moriach a oceánoch ročne umrie </a:t>
            </a:r>
            <a:br>
              <a:rPr lang="sk-SK" sz="1400" b="1" dirty="0">
                <a:solidFill>
                  <a:schemeClr val="accent4">
                    <a:lumMod val="50000"/>
                  </a:schemeClr>
                </a:solidFill>
                <a:latin typeface="Candara" panose="020E0502030303020204" pitchFamily="34" charset="0"/>
              </a:rPr>
            </a:br>
            <a:r>
              <a:rPr lang="sk-SK" sz="1400" b="1" dirty="0">
                <a:solidFill>
                  <a:schemeClr val="accent4">
                    <a:lumMod val="50000"/>
                  </a:schemeClr>
                </a:solidFill>
                <a:latin typeface="Candara" panose="020E0502030303020204" pitchFamily="34" charset="0"/>
              </a:rPr>
              <a:t>asi 1 milión morských vtákov a 100 000 morských cicavcov. </a:t>
            </a:r>
          </a:p>
          <a:p>
            <a:pPr algn="ctr"/>
            <a:endParaRPr lang="sk-SK" sz="1400" b="1" dirty="0">
              <a:solidFill>
                <a:schemeClr val="accent4">
                  <a:lumMod val="50000"/>
                </a:schemeClr>
              </a:solidFill>
              <a:latin typeface="Candara" panose="020E0502030303020204" pitchFamily="34" charset="0"/>
            </a:endParaRPr>
          </a:p>
          <a:p>
            <a:pPr algn="ctr"/>
            <a:r>
              <a:rPr lang="sk-SK" sz="1400" b="1" dirty="0">
                <a:solidFill>
                  <a:schemeClr val="accent4">
                    <a:lumMod val="50000"/>
                  </a:schemeClr>
                </a:solidFill>
                <a:latin typeface="Candara" panose="020E0502030303020204" pitchFamily="34" charset="0"/>
              </a:rPr>
              <a:t>V strede severného Tichého oceána je ostrov, tzv. „Veľká pacifická odpadková záplata“. „Ostrov“ má rozlohu Francúzska, Nemecka        a Španielska dokopy a je tvorený prevažne z plastov.</a:t>
            </a:r>
          </a:p>
        </p:txBody>
      </p:sp>
      <p:sp>
        <p:nvSpPr>
          <p:cNvPr id="21" name="Zástupný symbol päty 4">
            <a:extLst>
              <a:ext uri="{FF2B5EF4-FFF2-40B4-BE49-F238E27FC236}">
                <a16:creationId xmlns="" xmlns:a16="http://schemas.microsoft.com/office/drawing/2014/main" id="{8A133574-4E3E-004E-99CD-8E9D9017E217}"/>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0" name="BlokTextu 19">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90131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FB50FC3F-5DF0-B34A-8B4C-686CA42CC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66686">
            <a:off x="4746332" y="3521850"/>
            <a:ext cx="1599334" cy="1599334"/>
          </a:xfrm>
          <a:prstGeom prst="rect">
            <a:avLst/>
          </a:prstGeom>
          <a:noFill/>
          <a:ln>
            <a:noFill/>
          </a:ln>
        </p:spPr>
      </p:pic>
      <p:pic>
        <p:nvPicPr>
          <p:cNvPr id="17" name="Picture 16">
            <a:extLst>
              <a:ext uri="{FF2B5EF4-FFF2-40B4-BE49-F238E27FC236}">
                <a16:creationId xmlns="" xmlns:a16="http://schemas.microsoft.com/office/drawing/2014/main" id="{8A102CD7-B9BB-B042-9C1E-4AA215816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0071">
            <a:off x="5152937" y="6424364"/>
            <a:ext cx="1018989" cy="1018989"/>
          </a:xfrm>
          <a:prstGeom prst="rect">
            <a:avLst/>
          </a:prstGeom>
          <a:noFill/>
          <a:ln>
            <a:noFill/>
          </a:ln>
        </p:spPr>
      </p:pic>
      <p:pic>
        <p:nvPicPr>
          <p:cNvPr id="19" name="Picture 18">
            <a:extLst>
              <a:ext uri="{FF2B5EF4-FFF2-40B4-BE49-F238E27FC236}">
                <a16:creationId xmlns="" xmlns:a16="http://schemas.microsoft.com/office/drawing/2014/main" id="{18818606-95FC-5D41-8552-7AFB399E4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137" y="8032080"/>
            <a:ext cx="1627084" cy="1627084"/>
          </a:xfrm>
          <a:prstGeom prst="rect">
            <a:avLst/>
          </a:prstGeom>
          <a:noFill/>
          <a:ln>
            <a:noFill/>
          </a:ln>
        </p:spPr>
      </p:pic>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12</a:t>
            </a:fld>
            <a:endParaRPr lang="cs-CZ">
              <a:latin typeface="Candara" panose="020E0502030303020204" pitchFamily="34" charset="0"/>
            </a:endParaRPr>
          </a:p>
        </p:txBody>
      </p:sp>
      <p:grpSp>
        <p:nvGrpSpPr>
          <p:cNvPr id="10" name="Group 9">
            <a:extLst>
              <a:ext uri="{FF2B5EF4-FFF2-40B4-BE49-F238E27FC236}">
                <a16:creationId xmlns="" xmlns:a16="http://schemas.microsoft.com/office/drawing/2014/main" id="{D269AFFB-39BE-4537-A08E-D280070A6193}"/>
              </a:ext>
            </a:extLst>
          </p:cNvPr>
          <p:cNvGrpSpPr/>
          <p:nvPr/>
        </p:nvGrpSpPr>
        <p:grpSpPr>
          <a:xfrm>
            <a:off x="323729" y="2450734"/>
            <a:ext cx="1141249" cy="1450369"/>
            <a:chOff x="323729" y="2450734"/>
            <a:chExt cx="1141249" cy="1450369"/>
          </a:xfrm>
        </p:grpSpPr>
        <p:sp>
          <p:nvSpPr>
            <p:cNvPr id="22" name="Oval 21">
              <a:extLst>
                <a:ext uri="{FF2B5EF4-FFF2-40B4-BE49-F238E27FC236}">
                  <a16:creationId xmlns="" xmlns:a16="http://schemas.microsoft.com/office/drawing/2014/main" id="{69736E2C-6EF2-467E-952C-2D54EB6E60C3}"/>
                </a:ext>
              </a:extLst>
            </p:cNvPr>
            <p:cNvSpPr/>
            <p:nvPr/>
          </p:nvSpPr>
          <p:spPr>
            <a:xfrm>
              <a:off x="354353" y="2821103"/>
              <a:ext cx="1080000" cy="1080000"/>
            </a:xfrm>
            <a:prstGeom prst="ellipse">
              <a:avLst/>
            </a:prstGeom>
            <a:gradFill>
              <a:gsLst>
                <a:gs pos="0">
                  <a:srgbClr val="FFC600"/>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25559" y="2992308"/>
              <a:ext cx="737589" cy="737589"/>
            </a:xfrm>
            <a:prstGeom prst="rect">
              <a:avLst/>
            </a:prstGeom>
          </p:spPr>
        </p:pic>
        <p:sp>
          <p:nvSpPr>
            <p:cNvPr id="45" name="TextBox 44">
              <a:extLst>
                <a:ext uri="{FF2B5EF4-FFF2-40B4-BE49-F238E27FC236}">
                  <a16:creationId xmlns="" xmlns:a16="http://schemas.microsoft.com/office/drawing/2014/main" id="{E7D2C216-18CA-4C48-B6E7-E4AA72125608}"/>
                </a:ext>
              </a:extLst>
            </p:cNvPr>
            <p:cNvSpPr txBox="1"/>
            <p:nvPr/>
          </p:nvSpPr>
          <p:spPr>
            <a:xfrm>
              <a:off x="323729" y="2450734"/>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8" name="Group 7">
            <a:extLst>
              <a:ext uri="{FF2B5EF4-FFF2-40B4-BE49-F238E27FC236}">
                <a16:creationId xmlns="" xmlns:a16="http://schemas.microsoft.com/office/drawing/2014/main" id="{6528C4C1-69F1-45AA-9A32-C59F1EC007E5}"/>
              </a:ext>
            </a:extLst>
          </p:cNvPr>
          <p:cNvGrpSpPr/>
          <p:nvPr/>
        </p:nvGrpSpPr>
        <p:grpSpPr>
          <a:xfrm>
            <a:off x="132239" y="5102410"/>
            <a:ext cx="1456897" cy="1431387"/>
            <a:chOff x="132239" y="5204011"/>
            <a:chExt cx="1456897" cy="1431387"/>
          </a:xfrm>
        </p:grpSpPr>
        <p:sp>
          <p:nvSpPr>
            <p:cNvPr id="25" name="Oval 24">
              <a:extLst>
                <a:ext uri="{FF2B5EF4-FFF2-40B4-BE49-F238E27FC236}">
                  <a16:creationId xmlns="" xmlns:a16="http://schemas.microsoft.com/office/drawing/2014/main" id="{21C1EF4C-49C4-4608-88DD-C97974129C38}"/>
                </a:ext>
              </a:extLst>
            </p:cNvPr>
            <p:cNvSpPr/>
            <p:nvPr/>
          </p:nvSpPr>
          <p:spPr>
            <a:xfrm>
              <a:off x="287024" y="5555398"/>
              <a:ext cx="1080000" cy="1080000"/>
            </a:xfrm>
            <a:prstGeom prst="ellipse">
              <a:avLst/>
            </a:prstGeom>
            <a:gradFill>
              <a:gsLst>
                <a:gs pos="0">
                  <a:srgbClr val="FFC600"/>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58230" y="5726604"/>
              <a:ext cx="737589" cy="737589"/>
            </a:xfrm>
            <a:prstGeom prst="rect">
              <a:avLst/>
            </a:prstGeom>
          </p:spPr>
        </p:pic>
        <p:sp>
          <p:nvSpPr>
            <p:cNvPr id="46" name="TextBox 45">
              <a:extLst>
                <a:ext uri="{FF2B5EF4-FFF2-40B4-BE49-F238E27FC236}">
                  <a16:creationId xmlns="" xmlns:a16="http://schemas.microsoft.com/office/drawing/2014/main" id="{F6C615F7-79EC-4E43-A566-3C7F20889689}"/>
                </a:ext>
              </a:extLst>
            </p:cNvPr>
            <p:cNvSpPr txBox="1"/>
            <p:nvPr/>
          </p:nvSpPr>
          <p:spPr>
            <a:xfrm>
              <a:off x="132239" y="5204011"/>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7" name="Group 6">
            <a:extLst>
              <a:ext uri="{FF2B5EF4-FFF2-40B4-BE49-F238E27FC236}">
                <a16:creationId xmlns="" xmlns:a16="http://schemas.microsoft.com/office/drawing/2014/main" id="{BD95CCD9-6317-47FB-A3F4-B428FDF6CBFA}"/>
              </a:ext>
            </a:extLst>
          </p:cNvPr>
          <p:cNvGrpSpPr/>
          <p:nvPr/>
        </p:nvGrpSpPr>
        <p:grpSpPr>
          <a:xfrm>
            <a:off x="320689" y="7284148"/>
            <a:ext cx="1080000" cy="1726332"/>
            <a:chOff x="320689" y="7385749"/>
            <a:chExt cx="1080000" cy="1726332"/>
          </a:xfrm>
        </p:grpSpPr>
        <p:sp>
          <p:nvSpPr>
            <p:cNvPr id="27" name="Oval 26">
              <a:extLst>
                <a:ext uri="{FF2B5EF4-FFF2-40B4-BE49-F238E27FC236}">
                  <a16:creationId xmlns="" xmlns:a16="http://schemas.microsoft.com/office/drawing/2014/main" id="{9407074D-EC63-43A0-8E27-03020289A565}"/>
                </a:ext>
              </a:extLst>
            </p:cNvPr>
            <p:cNvSpPr/>
            <p:nvPr/>
          </p:nvSpPr>
          <p:spPr>
            <a:xfrm>
              <a:off x="320689" y="8032081"/>
              <a:ext cx="1080000" cy="1080000"/>
            </a:xfrm>
            <a:prstGeom prst="ellipse">
              <a:avLst/>
            </a:prstGeom>
            <a:gradFill>
              <a:gsLst>
                <a:gs pos="0">
                  <a:srgbClr val="FFC746"/>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91894" y="8203286"/>
              <a:ext cx="737589" cy="737589"/>
            </a:xfrm>
            <a:prstGeom prst="rect">
              <a:avLst/>
            </a:prstGeom>
          </p:spPr>
        </p:pic>
        <p:sp>
          <p:nvSpPr>
            <p:cNvPr id="49" name="TextBox 48">
              <a:extLst>
                <a:ext uri="{FF2B5EF4-FFF2-40B4-BE49-F238E27FC236}">
                  <a16:creationId xmlns="" xmlns:a16="http://schemas.microsoft.com/office/drawing/2014/main" id="{0826E0D5-088A-4C9B-AC8D-8152F0C5BD8E}"/>
                </a:ext>
              </a:extLst>
            </p:cNvPr>
            <p:cNvSpPr txBox="1"/>
            <p:nvPr/>
          </p:nvSpPr>
          <p:spPr>
            <a:xfrm>
              <a:off x="320689" y="7385749"/>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85734"/>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5013043"/>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7171596"/>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3043" y="2404099"/>
            <a:ext cx="4573470" cy="1785104"/>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nápojové kartóny na báze lepenky označené symbolmi</a:t>
            </a:r>
            <a:r>
              <a:rPr lang="sk-SK" sz="1000" dirty="0">
                <a:latin typeface="Candara" panose="020E0502030303020204" pitchFamily="34" charset="0"/>
              </a:rPr>
              <a:t>: C/PAP (číslo 81, 84)</a:t>
            </a:r>
          </a:p>
          <a:p>
            <a:pPr marL="171450" indent="-171450">
              <a:buFont typeface="Arial" panose="020B0604020202020204" pitchFamily="34" charset="0"/>
              <a:buChar char="•"/>
            </a:pPr>
            <a:r>
              <a:rPr lang="sk-SK" sz="1000" b="1" dirty="0">
                <a:latin typeface="Candara" panose="020E0502030303020204" pitchFamily="34" charset="0"/>
              </a:rPr>
              <a:t>nápojové kartóny = viacvrstvové kombinované materiály na báze lepenky </a:t>
            </a:r>
            <a:r>
              <a:rPr lang="sk-SK" sz="1000" dirty="0">
                <a:latin typeface="Candara" panose="020E0502030303020204" pitchFamily="34" charset="0"/>
              </a:rPr>
              <a:t>(</a:t>
            </a:r>
            <a:r>
              <a:rPr lang="sk-SK" sz="1000" b="1" dirty="0">
                <a:latin typeface="Candara" panose="020E0502030303020204" pitchFamily="34" charset="0"/>
              </a:rPr>
              <a:t>VKM/kompozitný obal</a:t>
            </a:r>
            <a:r>
              <a:rPr lang="sk-SK" sz="1000" dirty="0">
                <a:latin typeface="Candara" panose="020E0502030303020204" pitchFamily="34" charset="0"/>
              </a:rPr>
              <a:t> </a:t>
            </a:r>
            <a:r>
              <a:rPr lang="sk-SK" sz="1000" b="1" dirty="0">
                <a:latin typeface="Candara" panose="020E0502030303020204" pitchFamily="34" charset="0"/>
              </a:rPr>
              <a:t>na báze lepenky) </a:t>
            </a:r>
            <a:r>
              <a:rPr lang="sk-SK" sz="1000" dirty="0">
                <a:latin typeface="Candara" panose="020E0502030303020204" pitchFamily="34" charset="0"/>
              </a:rPr>
              <a:t>= obaly od mliečnych výrobkov (mlieko, trvanlivá smotana na šľahanie, …), džúsov, vína a iných nápojov zložené z vrstiev (prázdne,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 neznečistené, pokiaľ obsahujú plastový vrchnák, je dobré ho uzatvoriť, aby nevytekal obsah)</a:t>
            </a:r>
          </a:p>
          <a:p>
            <a:pPr marL="171450" indent="-171450">
              <a:buFont typeface="Arial" panose="020B0604020202020204" pitchFamily="34" charset="0"/>
              <a:buChar char="•"/>
            </a:pPr>
            <a:r>
              <a:rPr lang="sk-SK" sz="1000" dirty="0">
                <a:latin typeface="Candara" panose="020E0502030303020204" pitchFamily="34" charset="0"/>
              </a:rPr>
              <a:t>PLUS pozri sekciu PLASTY</a:t>
            </a:r>
          </a:p>
          <a:p>
            <a:pPr marL="171450" indent="-171450">
              <a:buFont typeface="Arial" panose="020B0604020202020204" pitchFamily="34" charset="0"/>
              <a:buChar char="•"/>
            </a:pPr>
            <a:r>
              <a:rPr lang="sk-SK" sz="1000" dirty="0">
                <a:latin typeface="Candara" panose="020E0502030303020204" pitchFamily="34" charset="0"/>
              </a:rPr>
              <a:t>PLUS pozri sekciu KOVY</a:t>
            </a:r>
          </a:p>
          <a:p>
            <a:pPr marL="171450" indent="-171450">
              <a:buFont typeface="Arial" panose="020B0604020202020204" pitchFamily="34" charset="0"/>
              <a:buChar char="•"/>
            </a:pPr>
            <a:endParaRPr lang="sk-SK" sz="1000" dirty="0">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p:txBody>
      </p:sp>
      <p:sp>
        <p:nvSpPr>
          <p:cNvPr id="36" name="TextBox 35">
            <a:extLst>
              <a:ext uri="{FF2B5EF4-FFF2-40B4-BE49-F238E27FC236}">
                <a16:creationId xmlns="" xmlns:a16="http://schemas.microsoft.com/office/drawing/2014/main" id="{35339029-A7C9-470C-AAE1-826C6AF0354B}"/>
              </a:ext>
            </a:extLst>
          </p:cNvPr>
          <p:cNvSpPr txBox="1"/>
          <p:nvPr/>
        </p:nvSpPr>
        <p:spPr>
          <a:xfrm>
            <a:off x="1813043" y="5036423"/>
            <a:ext cx="4573470" cy="2215991"/>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znečistené nápojové kartóny </a:t>
            </a:r>
            <a:r>
              <a:rPr lang="sk-SK" sz="1000" dirty="0">
                <a:latin typeface="Candara" panose="020E0502030303020204" pitchFamily="34" charset="0"/>
              </a:rPr>
              <a:t>alebo </a:t>
            </a:r>
            <a:r>
              <a:rPr lang="sk-SK" sz="1000" b="1" dirty="0">
                <a:latin typeface="Candara" panose="020E0502030303020204" pitchFamily="34" charset="0"/>
              </a:rPr>
              <a:t>nápojové kartóny so zvyškami </a:t>
            </a:r>
            <a:r>
              <a:rPr lang="sk-SK" sz="1000" dirty="0">
                <a:latin typeface="Candara" panose="020E0502030303020204" pitchFamily="34" charset="0"/>
              </a:rPr>
              <a:t>-&gt; očistiť, vyprázdniť -&gt; VKM, v prípade neodstrániteľného znečistenia -&gt; ZMESOVÝ KOMUNÁLNY ODPAD</a:t>
            </a:r>
          </a:p>
          <a:p>
            <a:pPr marL="171450" indent="-171450">
              <a:buFont typeface="Arial" panose="020B0604020202020204" pitchFamily="34" charset="0"/>
              <a:buChar char="•"/>
            </a:pPr>
            <a:r>
              <a:rPr lang="sk-SK" sz="1000" b="1" dirty="0">
                <a:latin typeface="Candara" panose="020E0502030303020204" pitchFamily="34" charset="0"/>
              </a:rPr>
              <a:t>obaly znečistené nebezpečnými látkami </a:t>
            </a:r>
            <a:r>
              <a:rPr lang="sk-SK" sz="1000" dirty="0">
                <a:latin typeface="Candara" panose="020E0502030303020204" pitchFamily="34" charset="0"/>
              </a:rPr>
              <a:t>(od farieb, benzínu, lepidla, olejov či sprejov) -&gt; ZBERNÝ DVOR</a:t>
            </a:r>
          </a:p>
          <a:p>
            <a:pPr marL="171450" indent="-171450">
              <a:buFont typeface="Arial" panose="020B0604020202020204" pitchFamily="34" charset="0"/>
              <a:buChar char="•"/>
            </a:pPr>
            <a:r>
              <a:rPr lang="sk-SK" sz="1000" b="1" dirty="0">
                <a:latin typeface="Candara" panose="020E0502030303020204" pitchFamily="34" charset="0"/>
              </a:rPr>
              <a:t>jednorazové poháre na nápoje „so sebou“ („to go“) </a:t>
            </a:r>
            <a:r>
              <a:rPr lang="sk-SK" sz="1000" dirty="0">
                <a:latin typeface="Candara" panose="020E0502030303020204" pitchFamily="34" charset="0"/>
              </a:rPr>
              <a:t>-&gt; ZMESOVÝ KOMUNÁLNY ODPAD (ale pozor: vrchnáčik do PLASTU)</a:t>
            </a:r>
          </a:p>
          <a:p>
            <a:pPr marL="171450" indent="-171450">
              <a:buFont typeface="Arial" panose="020B0604020202020204" pitchFamily="34" charset="0"/>
              <a:buChar char="•"/>
            </a:pPr>
            <a:r>
              <a:rPr lang="sk-SK" sz="1000" b="1" dirty="0">
                <a:latin typeface="Candara" panose="020E0502030303020204" pitchFamily="34" charset="0"/>
              </a:rPr>
              <a:t>iné kombinované materiály</a:t>
            </a:r>
            <a:r>
              <a:rPr lang="sk-SK" sz="1000" dirty="0">
                <a:latin typeface="Candara" panose="020E0502030303020204" pitchFamily="34" charset="0"/>
              </a:rPr>
              <a:t> -&gt; ZMESOVÝ KOMUNÁLNY ODPAD</a:t>
            </a:r>
          </a:p>
          <a:p>
            <a:pPr marL="171450" indent="-171450">
              <a:buFont typeface="Arial" panose="020B0604020202020204" pitchFamily="34" charset="0"/>
              <a:buChar char="•"/>
            </a:pPr>
            <a:r>
              <a:rPr lang="en-US" sz="1000" b="1" dirty="0" err="1">
                <a:latin typeface="Candara" panose="020E0502030303020204" pitchFamily="34" charset="0"/>
              </a:rPr>
              <a:t>sklo</a:t>
            </a:r>
            <a:r>
              <a:rPr lang="en-US" sz="1000" b="1" dirty="0">
                <a:latin typeface="Candara" panose="020E0502030303020204" pitchFamily="34" charset="0"/>
              </a:rPr>
              <a:t>, papier, </a:t>
            </a:r>
            <a:r>
              <a:rPr lang="en-US" sz="1000" b="1" dirty="0" err="1">
                <a:latin typeface="Candara" panose="020E0502030303020204" pitchFamily="34" charset="0"/>
              </a:rPr>
              <a:t>bioodpad</a:t>
            </a:r>
            <a:r>
              <a:rPr lang="en-US" sz="1000" b="1" dirty="0">
                <a:latin typeface="Candara" panose="020E0502030303020204" pitchFamily="34" charset="0"/>
              </a:rPr>
              <a:t>, </a:t>
            </a:r>
            <a:r>
              <a:rPr lang="en-US" sz="1000" dirty="0">
                <a:latin typeface="Candara" panose="020E0502030303020204" pitchFamily="34" charset="0"/>
              </a:rPr>
              <a:t>..</a:t>
            </a:r>
            <a:r>
              <a:rPr lang="sk-SK" sz="1000" dirty="0">
                <a:latin typeface="Candara" panose="020E0502030303020204" pitchFamily="34" charset="0"/>
              </a:rPr>
              <a:t>.</a:t>
            </a:r>
            <a:r>
              <a:rPr lang="en-US" sz="1000" dirty="0">
                <a:latin typeface="Candara" panose="020E0502030303020204" pitchFamily="34" charset="0"/>
              </a:rPr>
              <a:t> -&gt; PRÍSLUŠNÁ NÁDOBA NA TRIEDENÝ ODPAD</a:t>
            </a:r>
            <a:endParaRPr lang="sk-SK" sz="1000" dirty="0">
              <a:latin typeface="Candara" panose="020E0502030303020204" pitchFamily="34" charset="0"/>
            </a:endParaRPr>
          </a:p>
          <a:p>
            <a:pPr marL="171450" indent="-171450">
              <a:buFont typeface="Arial" panose="020B0604020202020204" pitchFamily="34" charset="0"/>
              <a:buChar char="•"/>
            </a:pPr>
            <a:r>
              <a:rPr lang="sk-SK" sz="1000" dirty="0">
                <a:latin typeface="Candara" panose="020E0502030303020204" pitchFamily="34" charset="0"/>
              </a:rPr>
              <a:t>PLUS pozri sekciu PLASTY</a:t>
            </a:r>
          </a:p>
          <a:p>
            <a:pPr marL="171450" indent="-171450">
              <a:buFont typeface="Arial" panose="020B0604020202020204" pitchFamily="34" charset="0"/>
              <a:buChar char="•"/>
            </a:pPr>
            <a:r>
              <a:rPr lang="sk-SK" sz="1000" dirty="0">
                <a:latin typeface="Candara" panose="020E0502030303020204" pitchFamily="34" charset="0"/>
              </a:rPr>
              <a:t>PLUS pozri sekciu KOVY</a:t>
            </a:r>
          </a:p>
          <a:p>
            <a:pPr marL="171450" indent="-171450">
              <a:buFont typeface="Arial" panose="020B0604020202020204" pitchFamily="34" charset="0"/>
              <a:buChar char="•"/>
            </a:pPr>
            <a:endParaRPr lang="sk-SK" sz="1000" dirty="0">
              <a:solidFill>
                <a:srgbClr val="00B050"/>
              </a:solidFill>
              <a:latin typeface="Candara" panose="020E0502030303020204" pitchFamily="34" charset="0"/>
            </a:endParaRPr>
          </a:p>
          <a:p>
            <a:pPr marL="171450" indent="-171450">
              <a:buFont typeface="Arial" panose="020B0604020202020204" pitchFamily="34" charset="0"/>
              <a:buChar char="•"/>
            </a:pPr>
            <a:endParaRPr lang="en-US" sz="1000" dirty="0">
              <a:latin typeface="Candara" panose="020E0502030303020204" pitchFamily="34" charset="0"/>
            </a:endParaRPr>
          </a:p>
          <a:p>
            <a:endParaRPr lang="en-US" sz="800" dirty="0">
              <a:latin typeface="Candara" panose="020E0502030303020204" pitchFamily="34" charset="0"/>
            </a:endParaRPr>
          </a:p>
        </p:txBody>
      </p:sp>
      <p:sp>
        <p:nvSpPr>
          <p:cNvPr id="37" name="TextBox 36">
            <a:extLst>
              <a:ext uri="{FF2B5EF4-FFF2-40B4-BE49-F238E27FC236}">
                <a16:creationId xmlns="" xmlns:a16="http://schemas.microsoft.com/office/drawing/2014/main" id="{576541C9-AEE1-4BBD-8EA3-864126E03835}"/>
              </a:ext>
            </a:extLst>
          </p:cNvPr>
          <p:cNvSpPr txBox="1"/>
          <p:nvPr/>
        </p:nvSpPr>
        <p:spPr>
          <a:xfrm>
            <a:off x="1833953" y="7195757"/>
            <a:ext cx="4573470" cy="2308324"/>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triedením sa dá šetriť – platí sa len za odvoz zmesového komunálneho odpadu, odvoz triedeného odpadu je pre občanov </a:t>
            </a:r>
            <a:r>
              <a:rPr lang="sk-SK" sz="1000" u="sng" dirty="0">
                <a:latin typeface="Candara" panose="020E0502030303020204" pitchFamily="34" charset="0"/>
              </a:rPr>
              <a:t>zadarmo</a:t>
            </a:r>
            <a:r>
              <a:rPr lang="en-US" sz="1000" u="sng" dirty="0">
                <a:latin typeface="Candara" panose="020E0502030303020204" pitchFamily="34" charset="0"/>
              </a:rPr>
              <a:t>.</a:t>
            </a:r>
            <a:r>
              <a:rPr lang="sk-SK" sz="1000" dirty="0">
                <a:latin typeface="Candara" panose="020E0502030303020204" pitchFamily="34" charset="0"/>
              </a:rPr>
              <a:t> Za to platia výrobcovia </a:t>
            </a:r>
            <a:br>
              <a:rPr lang="sk-SK" sz="1000" dirty="0">
                <a:latin typeface="Candara" panose="020E0502030303020204" pitchFamily="34" charset="0"/>
              </a:rPr>
            </a:br>
            <a:r>
              <a:rPr lang="sk-SK" sz="1000" dirty="0">
                <a:latin typeface="Candara" panose="020E0502030303020204" pitchFamily="34" charset="0"/>
              </a:rPr>
              <a:t>a dovozcovia obalov a výrobcovia a dovozcovia neobalových výrobkov (resp. to občan zaplatí v cene obalu pri kúpe baleného výrobku alebo neobalového výrobku).</a:t>
            </a:r>
          </a:p>
          <a:p>
            <a:pPr marL="171450" indent="-171450">
              <a:buFont typeface="Arial" panose="020B0604020202020204" pitchFamily="34" charset="0"/>
              <a:buChar char="•"/>
            </a:pPr>
            <a:r>
              <a:rPr lang="en-US" sz="1000" dirty="0" err="1">
                <a:latin typeface="Candara" panose="020E0502030303020204" pitchFamily="34" charset="0"/>
              </a:rPr>
              <a:t>mlieko</a:t>
            </a:r>
            <a:r>
              <a:rPr lang="en-US" sz="1000" dirty="0">
                <a:latin typeface="Candara" panose="020E0502030303020204" pitchFamily="34" charset="0"/>
              </a:rPr>
              <a:t> </a:t>
            </a:r>
            <a:r>
              <a:rPr lang="en-US" sz="1000" dirty="0" err="1">
                <a:latin typeface="Candara" panose="020E0502030303020204" pitchFamily="34" charset="0"/>
              </a:rPr>
              <a:t>kupova</a:t>
            </a:r>
            <a:r>
              <a:rPr lang="sk-SK" sz="1000" dirty="0">
                <a:latin typeface="Candara" panose="020E0502030303020204" pitchFamily="34" charset="0"/>
              </a:rPr>
              <a:t>ť v mliečnych automatoch = </a:t>
            </a:r>
            <a:r>
              <a:rPr lang="sk-SK" sz="1000" dirty="0" err="1">
                <a:latin typeface="Candara" panose="020E0502030303020204" pitchFamily="34" charset="0"/>
              </a:rPr>
              <a:t>mliekomatoch</a:t>
            </a:r>
            <a:r>
              <a:rPr lang="sk-SK" sz="1000" dirty="0">
                <a:latin typeface="Candara" panose="020E0502030303020204" pitchFamily="34" charset="0"/>
              </a:rPr>
              <a:t> do vlastnej nádoby, prípadne v sklenených fľašiach (ideálne vratných)</a:t>
            </a:r>
          </a:p>
          <a:p>
            <a:pPr marL="171450" indent="-171450">
              <a:buFont typeface="Arial" panose="020B0604020202020204" pitchFamily="34" charset="0"/>
              <a:buChar char="•"/>
            </a:pPr>
            <a:r>
              <a:rPr lang="sk-SK" sz="1000" dirty="0">
                <a:latin typeface="Candara" panose="020E0502030303020204" pitchFamily="34" charset="0"/>
              </a:rPr>
              <a:t>kyslomliečne výrobky kupovať v skle, prípadne si vyrábať</a:t>
            </a:r>
          </a:p>
          <a:p>
            <a:pPr marL="171450" indent="-171450">
              <a:buFont typeface="Arial" panose="020B0604020202020204" pitchFamily="34" charset="0"/>
              <a:buChar char="•"/>
            </a:pPr>
            <a:r>
              <a:rPr lang="sk-SK" sz="1000" dirty="0">
                <a:latin typeface="Candara" panose="020E0502030303020204" pitchFamily="34" charset="0"/>
              </a:rPr>
              <a:t>džúsy hľadať v skle alebo si nechať odšťaviť do vlastnej nádoby, prípadne siahnuť po domácom sirupe</a:t>
            </a:r>
          </a:p>
          <a:p>
            <a:pPr marL="171450" indent="-171450">
              <a:buFont typeface="Arial" panose="020B0604020202020204" pitchFamily="34" charset="0"/>
              <a:buChar char="•"/>
            </a:pPr>
            <a:r>
              <a:rPr lang="sk-SK" sz="1000" dirty="0">
                <a:latin typeface="Candara" panose="020E0502030303020204" pitchFamily="34" charset="0"/>
              </a:rPr>
              <a:t>PLUS pozri sekciu PLASTY</a:t>
            </a:r>
          </a:p>
          <a:p>
            <a:pPr marL="171450" indent="-171450">
              <a:buFont typeface="Arial" panose="020B0604020202020204" pitchFamily="34" charset="0"/>
              <a:buChar char="•"/>
            </a:pPr>
            <a:r>
              <a:rPr lang="sk-SK" sz="1000" dirty="0">
                <a:latin typeface="Candara" panose="020E0502030303020204" pitchFamily="34" charset="0"/>
              </a:rPr>
              <a:t>PLUS pozri sekciu KOVY</a:t>
            </a:r>
          </a:p>
          <a:p>
            <a:pPr marL="171450" indent="-171450">
              <a:buFont typeface="Arial" panose="020B0604020202020204" pitchFamily="34" charset="0"/>
              <a:buChar char="•"/>
            </a:pPr>
            <a:endParaRPr lang="sk-SK" sz="1000" dirty="0">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p:txBody>
      </p:sp>
      <p:grpSp>
        <p:nvGrpSpPr>
          <p:cNvPr id="12" name="Group 11">
            <a:extLst>
              <a:ext uri="{FF2B5EF4-FFF2-40B4-BE49-F238E27FC236}">
                <a16:creationId xmlns="" xmlns:a16="http://schemas.microsoft.com/office/drawing/2014/main" id="{828324A0-D27D-40DE-A921-8BCDDD6B83B3}"/>
              </a:ext>
            </a:extLst>
          </p:cNvPr>
          <p:cNvGrpSpPr/>
          <p:nvPr/>
        </p:nvGrpSpPr>
        <p:grpSpPr>
          <a:xfrm>
            <a:off x="-518160" y="-253995"/>
            <a:ext cx="2348065" cy="2217423"/>
            <a:chOff x="-518160" y="-253995"/>
            <a:chExt cx="2348065" cy="2217423"/>
          </a:xfrm>
        </p:grpSpPr>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FFC746"/>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28628" y="219557"/>
              <a:ext cx="1353739" cy="1353739"/>
            </a:xfrm>
            <a:prstGeom prst="rect">
              <a:avLst/>
            </a:prstGeom>
          </p:spPr>
        </p:pic>
      </p:grpSp>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accent4">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4" y="176880"/>
            <a:ext cx="3675726" cy="646331"/>
          </a:xfrm>
          <a:prstGeom prst="rect">
            <a:avLst/>
          </a:prstGeom>
          <a:noFill/>
        </p:spPr>
        <p:txBody>
          <a:bodyPr wrap="square" rtlCol="0">
            <a:spAutoFit/>
          </a:bodyPr>
          <a:lstStyle/>
          <a:p>
            <a:r>
              <a:rPr lang="sk-SK" sz="3600" dirty="0">
                <a:solidFill>
                  <a:schemeClr val="accent4">
                    <a:lumMod val="75000"/>
                  </a:schemeClr>
                </a:solidFill>
                <a:latin typeface="Candara" panose="020E0502030303020204" pitchFamily="34" charset="0"/>
              </a:rPr>
              <a:t>Nápojové kartóny</a:t>
            </a:r>
            <a:endParaRPr lang="en-US" sz="3600" dirty="0">
              <a:solidFill>
                <a:schemeClr val="accent4">
                  <a:lumMod val="75000"/>
                </a:schemeClr>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891369"/>
            <a:ext cx="3928099" cy="1200329"/>
          </a:xfrm>
          <a:prstGeom prst="rect">
            <a:avLst/>
          </a:prstGeom>
          <a:noFill/>
        </p:spPr>
        <p:txBody>
          <a:bodyPr wrap="square" rtlCol="0">
            <a:spAutoFit/>
          </a:bodyPr>
          <a:lstStyle/>
          <a:p>
            <a:r>
              <a:rPr lang="sk-SK" dirty="0">
                <a:solidFill>
                  <a:schemeClr val="accent4">
                    <a:lumMod val="75000"/>
                  </a:schemeClr>
                </a:solidFill>
                <a:latin typeface="Candara" panose="020E0502030303020204" pitchFamily="34" charset="0"/>
              </a:rPr>
              <a:t>Nápojové kartóny umiestňujeme </a:t>
            </a:r>
          </a:p>
          <a:p>
            <a:r>
              <a:rPr lang="sk-SK" dirty="0">
                <a:solidFill>
                  <a:schemeClr val="accent4">
                    <a:lumMod val="75000"/>
                  </a:schemeClr>
                </a:solidFill>
                <a:latin typeface="Candara" panose="020E0502030303020204" pitchFamily="34" charset="0"/>
              </a:rPr>
              <a:t>v rámci kombinovaného zberu spolu </a:t>
            </a:r>
          </a:p>
          <a:p>
            <a:r>
              <a:rPr lang="sk-SK" dirty="0">
                <a:solidFill>
                  <a:schemeClr val="accent4">
                    <a:lumMod val="75000"/>
                  </a:schemeClr>
                </a:solidFill>
                <a:latin typeface="Candara" panose="020E0502030303020204" pitchFamily="34" charset="0"/>
              </a:rPr>
              <a:t>s plastami a kovmi do </a:t>
            </a:r>
            <a:r>
              <a:rPr lang="sk-SK" b="1" dirty="0">
                <a:solidFill>
                  <a:schemeClr val="accent4">
                    <a:lumMod val="75000"/>
                  </a:schemeClr>
                </a:solidFill>
                <a:latin typeface="Candara" panose="020E0502030303020204" pitchFamily="34" charset="0"/>
              </a:rPr>
              <a:t>žltých </a:t>
            </a:r>
            <a:r>
              <a:rPr lang="sk-SK" dirty="0">
                <a:solidFill>
                  <a:schemeClr val="accent4">
                    <a:lumMod val="75000"/>
                  </a:schemeClr>
                </a:solidFill>
                <a:latin typeface="Candara" panose="020E0502030303020204" pitchFamily="34" charset="0"/>
              </a:rPr>
              <a:t>zberných nádob</a:t>
            </a:r>
            <a:endParaRPr lang="en-US" dirty="0">
              <a:solidFill>
                <a:schemeClr val="accent4">
                  <a:lumMod val="75000"/>
                </a:schemeClr>
              </a:solidFill>
              <a:latin typeface="Candara" panose="020E0502030303020204" pitchFamily="34" charset="0"/>
            </a:endParaRPr>
          </a:p>
        </p:txBody>
      </p:sp>
      <p:pic>
        <p:nvPicPr>
          <p:cNvPr id="41" name="Picture 40">
            <a:extLst>
              <a:ext uri="{FF2B5EF4-FFF2-40B4-BE49-F238E27FC236}">
                <a16:creationId xmlns="" xmlns:a16="http://schemas.microsoft.com/office/drawing/2014/main" id="{4EFB3761-DA87-9543-B8B9-C777D5C251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5208" y="4042419"/>
            <a:ext cx="476250" cy="476250"/>
          </a:xfrm>
          <a:prstGeom prst="rect">
            <a:avLst/>
          </a:prstGeom>
        </p:spPr>
      </p:pic>
      <p:pic>
        <p:nvPicPr>
          <p:cNvPr id="42" name="Picture 41">
            <a:extLst>
              <a:ext uri="{FF2B5EF4-FFF2-40B4-BE49-F238E27FC236}">
                <a16:creationId xmlns="" xmlns:a16="http://schemas.microsoft.com/office/drawing/2014/main" id="{D66C3128-3A2D-6F4B-8A89-B3DFD6C89EB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0199" y="4042418"/>
            <a:ext cx="469542" cy="469542"/>
          </a:xfrm>
          <a:prstGeom prst="rect">
            <a:avLst/>
          </a:prstGeom>
        </p:spPr>
      </p:pic>
      <p:sp>
        <p:nvSpPr>
          <p:cNvPr id="44" name="Zástupný symbol päty 4">
            <a:extLst>
              <a:ext uri="{FF2B5EF4-FFF2-40B4-BE49-F238E27FC236}">
                <a16:creationId xmlns="" xmlns:a16="http://schemas.microsoft.com/office/drawing/2014/main" id="{35B99862-140F-4045-A219-BFCA0760829D}"/>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47" name="BlokTextu 46">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40097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2548BC1F-CA35-1F4E-BCE7-6D4F8B8E91F3}"/>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802020">
            <a:off x="5153073" y="7086210"/>
            <a:ext cx="1245389" cy="1245389"/>
          </a:xfrm>
          <a:prstGeom prst="rect">
            <a:avLst/>
          </a:prstGeom>
        </p:spPr>
      </p:pic>
      <p:pic>
        <p:nvPicPr>
          <p:cNvPr id="53" name="Picture 52">
            <a:extLst>
              <a:ext uri="{FF2B5EF4-FFF2-40B4-BE49-F238E27FC236}">
                <a16:creationId xmlns="" xmlns:a16="http://schemas.microsoft.com/office/drawing/2014/main" id="{BF2FA097-AE8C-8342-9791-215C444CA28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20433294">
            <a:off x="5157605" y="3043425"/>
            <a:ext cx="1123244" cy="1115381"/>
          </a:xfrm>
          <a:prstGeom prst="rect">
            <a:avLst/>
          </a:prstGeom>
        </p:spPr>
      </p:pic>
      <p:pic>
        <p:nvPicPr>
          <p:cNvPr id="54" name="Picture 53">
            <a:extLst>
              <a:ext uri="{FF2B5EF4-FFF2-40B4-BE49-F238E27FC236}">
                <a16:creationId xmlns="" xmlns:a16="http://schemas.microsoft.com/office/drawing/2014/main" id="{D5E55EAB-7180-CF47-93DE-27389A7F365F}"/>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5206824" y="5416573"/>
            <a:ext cx="1179689" cy="1179689"/>
          </a:xfrm>
          <a:prstGeom prst="rect">
            <a:avLst/>
          </a:prstGeom>
        </p:spPr>
      </p:pic>
      <p:sp>
        <p:nvSpPr>
          <p:cNvPr id="2" name="TextBox 1">
            <a:extLst>
              <a:ext uri="{FF2B5EF4-FFF2-40B4-BE49-F238E27FC236}">
                <a16:creationId xmlns="" xmlns:a16="http://schemas.microsoft.com/office/drawing/2014/main" id="{8EC996C7-C032-45AE-9384-D344CD1A4466}"/>
              </a:ext>
            </a:extLst>
          </p:cNvPr>
          <p:cNvSpPr txBox="1"/>
          <p:nvPr/>
        </p:nvSpPr>
        <p:spPr>
          <a:xfrm>
            <a:off x="1813193" y="2613996"/>
            <a:ext cx="4867775" cy="3016210"/>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obaly označené symbolmi</a:t>
            </a:r>
            <a:r>
              <a:rPr lang="sk-SK" sz="1000" dirty="0">
                <a:latin typeface="Candara" panose="020E0502030303020204" pitchFamily="34" charset="0"/>
              </a:rPr>
              <a:t>: FE (40 – oceľ), ALU (41 – hliník)</a:t>
            </a:r>
          </a:p>
          <a:p>
            <a:pPr marL="171450" indent="-171450">
              <a:buFont typeface="Arial" panose="020B0604020202020204" pitchFamily="34" charset="0"/>
              <a:buChar char="•"/>
            </a:pPr>
            <a:r>
              <a:rPr lang="sk-SK" sz="1000" b="1" dirty="0">
                <a:latin typeface="Candara" panose="020E0502030303020204" pitchFamily="34" charset="0"/>
              </a:rPr>
              <a:t>nemagnetické kovy (hliníkové): </a:t>
            </a:r>
          </a:p>
          <a:p>
            <a:pPr marL="628650" lvl="1" indent="-171450">
              <a:buFont typeface="Arial" panose="020B0604020202020204" pitchFamily="34" charset="0"/>
              <a:buChar char="•"/>
            </a:pPr>
            <a:r>
              <a:rPr lang="sk-SK" sz="1000" b="1" dirty="0">
                <a:latin typeface="Candara" panose="020E0502030303020204" pitchFamily="34" charset="0"/>
              </a:rPr>
              <a:t>tenkostenný hliník</a:t>
            </a:r>
            <a:r>
              <a:rPr lang="sk-SK" sz="1000" dirty="0">
                <a:latin typeface="Candara" panose="020E0502030303020204" pitchFamily="34" charset="0"/>
              </a:rPr>
              <a:t> (obaly z čokolád, hliníkové viečka od kompótov, jogurtov a iných mliečnych výrobkov, tenké hliníkové obaly od paštét, …)</a:t>
            </a:r>
          </a:p>
          <a:p>
            <a:pPr marL="628650" lvl="1" indent="-171450">
              <a:buFont typeface="Arial" panose="020B0604020202020204" pitchFamily="34" charset="0"/>
              <a:buChar char="•"/>
            </a:pPr>
            <a:r>
              <a:rPr lang="sk-SK" sz="1000" b="1" dirty="0">
                <a:latin typeface="Candara" panose="020E0502030303020204" pitchFamily="34" charset="0"/>
              </a:rPr>
              <a:t>alobal </a:t>
            </a:r>
            <a:r>
              <a:rPr lang="sk-SK" sz="1000" dirty="0">
                <a:latin typeface="Candara" panose="020E0502030303020204" pitchFamily="34" charset="0"/>
              </a:rPr>
              <a:t>(použitý na balenie alebo z varenia/pečenia, ale bez zvyškov jedla)</a:t>
            </a:r>
            <a:endParaRPr lang="sk-SK" sz="1000" b="1" dirty="0">
              <a:latin typeface="Candara" panose="020E0502030303020204" pitchFamily="34" charset="0"/>
            </a:endParaRPr>
          </a:p>
          <a:p>
            <a:pPr marL="628650" lvl="1" indent="-171450">
              <a:buFont typeface="Arial" panose="020B0604020202020204" pitchFamily="34" charset="0"/>
              <a:buChar char="•"/>
            </a:pPr>
            <a:r>
              <a:rPr lang="sk-SK" sz="1000" b="1" dirty="0">
                <a:latin typeface="Candara" panose="020E0502030303020204" pitchFamily="34" charset="0"/>
              </a:rPr>
              <a:t>hliníkové plechovky</a:t>
            </a:r>
            <a:r>
              <a:rPr lang="sk-SK" sz="1000" dirty="0">
                <a:latin typeface="Candara" panose="020E0502030303020204" pitchFamily="34" charset="0"/>
              </a:rPr>
              <a:t> (</a:t>
            </a:r>
            <a:r>
              <a:rPr lang="sk-SK" sz="1000" u="sng" dirty="0">
                <a:latin typeface="Candara" panose="020E0502030303020204" pitchFamily="34" charset="0"/>
              </a:rPr>
              <a:t>prázdne</a:t>
            </a:r>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a:t>
            </a:r>
          </a:p>
          <a:p>
            <a:pPr marL="171450" indent="-171450">
              <a:buFont typeface="Arial" panose="020B0604020202020204" pitchFamily="34" charset="0"/>
              <a:buChar char="•"/>
            </a:pPr>
            <a:r>
              <a:rPr lang="sk-SK" sz="1000" b="1" dirty="0">
                <a:latin typeface="Candara" panose="020E0502030303020204" pitchFamily="34" charset="0"/>
              </a:rPr>
              <a:t>magnetické kovy (železné):  </a:t>
            </a:r>
          </a:p>
          <a:p>
            <a:pPr marL="628650" lvl="1" indent="-171450">
              <a:buFont typeface="Arial" panose="020B0604020202020204" pitchFamily="34" charset="0"/>
              <a:buChar char="•"/>
            </a:pPr>
            <a:r>
              <a:rPr lang="sk-SK" sz="1000" b="1" dirty="0">
                <a:latin typeface="Candara" panose="020E0502030303020204" pitchFamily="34" charset="0"/>
              </a:rPr>
              <a:t>konzervy </a:t>
            </a:r>
            <a:r>
              <a:rPr lang="sk-SK" sz="1000" dirty="0">
                <a:latin typeface="Candara" panose="020E0502030303020204" pitchFamily="34" charset="0"/>
              </a:rPr>
              <a:t>bez zvyškov jedla – prípadný olej preliať cez sitko do PET fľaše </a:t>
            </a:r>
            <a:br>
              <a:rPr lang="sk-SK" sz="1000" dirty="0">
                <a:latin typeface="Candara" panose="020E0502030303020204" pitchFamily="34" charset="0"/>
              </a:rPr>
            </a:br>
            <a:r>
              <a:rPr lang="sk-SK" sz="1000" dirty="0">
                <a:latin typeface="Candara" panose="020E0502030303020204" pitchFamily="34" charset="0"/>
              </a:rPr>
              <a:t>a odniesť na ZBERNÉ MIESTO – napr. na vybrané čerpacie stanice Slovnaft </a:t>
            </a:r>
          </a:p>
          <a:p>
            <a:pPr lvl="1"/>
            <a:r>
              <a:rPr lang="sk-SK" sz="1000" dirty="0">
                <a:latin typeface="Candara" panose="020E0502030303020204" pitchFamily="34" charset="0"/>
              </a:rPr>
              <a:t>      – mastnú konzervu vytrieť papierom a ten hodiť do ZMESOVÉHO </a:t>
            </a:r>
          </a:p>
          <a:p>
            <a:pPr lvl="1"/>
            <a:r>
              <a:rPr lang="sk-SK" sz="1000" dirty="0">
                <a:latin typeface="Candara" panose="020E0502030303020204" pitchFamily="34" charset="0"/>
              </a:rPr>
              <a:t>      KOMUNÁLNEHO ODPADU)</a:t>
            </a:r>
          </a:p>
          <a:p>
            <a:pPr marL="628650" lvl="1" indent="-171450">
              <a:buFont typeface="Arial" panose="020B0604020202020204" pitchFamily="34" charset="0"/>
              <a:buChar char="•"/>
            </a:pPr>
            <a:r>
              <a:rPr lang="sk-SK" sz="1000" b="1" dirty="0">
                <a:latin typeface="Candara" panose="020E0502030303020204" pitchFamily="34" charset="0"/>
              </a:rPr>
              <a:t>plechovky </a:t>
            </a:r>
            <a:r>
              <a:rPr lang="sk-SK" sz="1000" dirty="0">
                <a:latin typeface="Candara" panose="020E0502030303020204" pitchFamily="34" charset="0"/>
              </a:rPr>
              <a:t>(</a:t>
            </a:r>
            <a:r>
              <a:rPr lang="sk-SK" sz="1000" u="sng" dirty="0">
                <a:latin typeface="Candara" panose="020E0502030303020204" pitchFamily="34" charset="0"/>
              </a:rPr>
              <a:t>prázdne</a:t>
            </a:r>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a:t>
            </a:r>
            <a:endParaRPr lang="sk-SK" sz="1000" b="1" dirty="0">
              <a:latin typeface="Candara" panose="020E0502030303020204" pitchFamily="34" charset="0"/>
            </a:endParaRPr>
          </a:p>
          <a:p>
            <a:pPr marL="628650" lvl="1" indent="-171450">
              <a:buFont typeface="Arial" panose="020B0604020202020204" pitchFamily="34" charset="0"/>
              <a:buChar char="•"/>
            </a:pPr>
            <a:r>
              <a:rPr lang="sk-SK" sz="1000" b="1" dirty="0">
                <a:latin typeface="Candara" panose="020E0502030303020204" pitchFamily="34" charset="0"/>
              </a:rPr>
              <a:t>kovové obaly </a:t>
            </a:r>
            <a:r>
              <a:rPr lang="sk-SK" sz="1000" dirty="0">
                <a:latin typeface="Candara" panose="020E0502030303020204" pitchFamily="34" charset="0"/>
              </a:rPr>
              <a:t>(od jedla, drogérie, kozmetiky, sprejov, ...),</a:t>
            </a:r>
            <a:r>
              <a:rPr lang="sk-SK" sz="1000" b="1" dirty="0">
                <a:latin typeface="Candara" panose="020E0502030303020204" pitchFamily="34" charset="0"/>
              </a:rPr>
              <a:t> kovové súdky</a:t>
            </a:r>
          </a:p>
          <a:p>
            <a:pPr marL="628650" lvl="1" indent="-171450">
              <a:buFont typeface="Arial" panose="020B0604020202020204" pitchFamily="34" charset="0"/>
              <a:buChar char="•"/>
            </a:pPr>
            <a:r>
              <a:rPr lang="sk-SK" sz="1000" b="1" dirty="0">
                <a:latin typeface="Candara" panose="020E0502030303020204" pitchFamily="34" charset="0"/>
              </a:rPr>
              <a:t>kovové uzávery, uzávery od kompótov</a:t>
            </a:r>
          </a:p>
          <a:p>
            <a:pPr marL="171450" indent="-171450">
              <a:buFont typeface="Arial" panose="020B0604020202020204" pitchFamily="34" charset="0"/>
              <a:buChar char="•"/>
            </a:pPr>
            <a:r>
              <a:rPr lang="sk-SK" sz="1000" dirty="0">
                <a:latin typeface="Candara" panose="020E0502030303020204" pitchFamily="34" charset="0"/>
              </a:rPr>
              <a:t>PLUS pozri sekciu PLASTY</a:t>
            </a:r>
          </a:p>
          <a:p>
            <a:pPr marL="171450" indent="-171450">
              <a:buFont typeface="Arial" panose="020B0604020202020204" pitchFamily="34" charset="0"/>
              <a:buChar char="•"/>
            </a:pPr>
            <a:r>
              <a:rPr lang="sk-SK" sz="1000" dirty="0">
                <a:latin typeface="Candara" panose="020E0502030303020204" pitchFamily="34" charset="0"/>
              </a:rPr>
              <a:t>PLUS pozri sekciu NÁPOJOVÉ KARTÓNY</a:t>
            </a:r>
          </a:p>
          <a:p>
            <a:pPr marL="171450" indent="-171450">
              <a:buFont typeface="Arial" panose="020B0604020202020204" pitchFamily="34" charset="0"/>
              <a:buChar char="•"/>
            </a:pPr>
            <a:endParaRPr lang="sk-SK" sz="1000" dirty="0">
              <a:solidFill>
                <a:srgbClr val="00B050"/>
              </a:solidFill>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p:txBody>
      </p:sp>
      <p:sp>
        <p:nvSpPr>
          <p:cNvPr id="36" name="TextBox 35">
            <a:extLst>
              <a:ext uri="{FF2B5EF4-FFF2-40B4-BE49-F238E27FC236}">
                <a16:creationId xmlns="" xmlns:a16="http://schemas.microsoft.com/office/drawing/2014/main" id="{35339029-A7C9-470C-AAE1-826C6AF0354B}"/>
              </a:ext>
            </a:extLst>
          </p:cNvPr>
          <p:cNvSpPr txBox="1"/>
          <p:nvPr/>
        </p:nvSpPr>
        <p:spPr>
          <a:xfrm>
            <a:off x="1813045" y="5330549"/>
            <a:ext cx="4911166" cy="2554545"/>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kovové obaly kombinované s iným materiálom </a:t>
            </a:r>
            <a:r>
              <a:rPr lang="sk-SK" sz="1000" dirty="0">
                <a:latin typeface="Candara" panose="020E0502030303020204" pitchFamily="34" charset="0"/>
              </a:rPr>
              <a:t>(napr. tuby z krémov a pást, vrecúška od potravy pre zvieratá, </a:t>
            </a:r>
            <a:r>
              <a:rPr lang="sk-SK" sz="1000" dirty="0" err="1">
                <a:latin typeface="Candara" panose="020E0502030303020204" pitchFamily="34" charset="0"/>
              </a:rPr>
              <a:t>alu</a:t>
            </a:r>
            <a:r>
              <a:rPr lang="sk-SK" sz="1000" dirty="0">
                <a:latin typeface="Candara" panose="020E0502030303020204" pitchFamily="34" charset="0"/>
              </a:rPr>
              <a:t>-papierový obal od syra, masla, instantných polievok, ...)    -&gt; ZMESOVÝ KOMUNÁLNY ODPAD</a:t>
            </a:r>
          </a:p>
          <a:p>
            <a:pPr marL="171450" indent="-171450">
              <a:buFont typeface="Arial" panose="020B0604020202020204" pitchFamily="34" charset="0"/>
              <a:buChar char="•"/>
            </a:pPr>
            <a:r>
              <a:rPr lang="sk-SK" sz="1000" b="1" dirty="0">
                <a:latin typeface="Candara" panose="020E0502030303020204" pitchFamily="34" charset="0"/>
              </a:rPr>
              <a:t>mäkké kovové vrecúška </a:t>
            </a:r>
            <a:r>
              <a:rPr lang="sk-SK" sz="1000" dirty="0">
                <a:latin typeface="Candara" panose="020E0502030303020204" pitchFamily="34" charset="0"/>
              </a:rPr>
              <a:t>(napr. z kávy, zemiakových lupienkov, niektorých druhov oblátok, ...)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žalúzie </a:t>
            </a:r>
            <a:r>
              <a:rPr lang="sk-SK" sz="1000" dirty="0">
                <a:latin typeface="Candara" panose="020E0502030303020204" pitchFamily="34" charset="0"/>
              </a:rPr>
              <a:t>-&gt; ZBERNÝ DVOR</a:t>
            </a:r>
          </a:p>
          <a:p>
            <a:pPr marL="171450" indent="-171450">
              <a:buFont typeface="Arial" panose="020B0604020202020204" pitchFamily="34" charset="0"/>
              <a:buChar char="•"/>
            </a:pPr>
            <a:r>
              <a:rPr lang="sk-SK" sz="1000" b="1" dirty="0">
                <a:latin typeface="Candara" panose="020E0502030303020204" pitchFamily="34" charset="0"/>
              </a:rPr>
              <a:t>kovové obaly obsahujúce zvyšky nebezpečných látok </a:t>
            </a:r>
            <a:r>
              <a:rPr lang="sk-SK" sz="1000" dirty="0">
                <a:latin typeface="Candara" panose="020E0502030303020204" pitchFamily="34" charset="0"/>
              </a:rPr>
              <a:t>(laky, motorové oleje, riedidlá atď.)</a:t>
            </a:r>
            <a:r>
              <a:rPr lang="sk-SK" sz="1000" b="1" dirty="0">
                <a:latin typeface="Candara" panose="020E0502030303020204" pitchFamily="34" charset="0"/>
              </a:rPr>
              <a:t> </a:t>
            </a:r>
            <a:r>
              <a:rPr lang="sk-SK" sz="1000" dirty="0">
                <a:latin typeface="Candara" panose="020E0502030303020204" pitchFamily="34" charset="0"/>
              </a:rPr>
              <a:t>-&gt; ZBERNÝ DVOR</a:t>
            </a:r>
          </a:p>
          <a:p>
            <a:pPr marL="171450" indent="-171450">
              <a:buFont typeface="Arial" panose="020B0604020202020204" pitchFamily="34" charset="0"/>
              <a:buChar char="•"/>
            </a:pPr>
            <a:r>
              <a:rPr lang="sk-SK" sz="1000" b="1" dirty="0">
                <a:latin typeface="Candara" panose="020E0502030303020204" pitchFamily="34" charset="0"/>
              </a:rPr>
              <a:t>akumulátory, batérie </a:t>
            </a:r>
            <a:r>
              <a:rPr lang="sk-SK" sz="1000" dirty="0">
                <a:latin typeface="Candara" panose="020E0502030303020204" pitchFamily="34" charset="0"/>
              </a:rPr>
              <a:t>-&gt; MIESTA SPÄTNÉHO ZBERU (predajne batérií)</a:t>
            </a:r>
          </a:p>
          <a:p>
            <a:pPr marL="171450" indent="-171450">
              <a:buFont typeface="Arial" panose="020B0604020202020204" pitchFamily="34" charset="0"/>
              <a:buChar char="•"/>
            </a:pPr>
            <a:r>
              <a:rPr lang="sk-SK" sz="1000" b="1" dirty="0">
                <a:latin typeface="Candara" panose="020E0502030303020204" pitchFamily="34" charset="0"/>
              </a:rPr>
              <a:t>nadrozmerný kovový odpad </a:t>
            </a:r>
            <a:r>
              <a:rPr lang="sk-SK" sz="1000" dirty="0">
                <a:latin typeface="Candara" panose="020E0502030303020204" pitchFamily="34" charset="0"/>
              </a:rPr>
              <a:t>-&gt; ZBERNÝ DVOR</a:t>
            </a:r>
          </a:p>
          <a:p>
            <a:pPr marL="171450" indent="-171450">
              <a:buFont typeface="Arial" panose="020B0604020202020204" pitchFamily="34" charset="0"/>
              <a:buChar char="•"/>
            </a:pPr>
            <a:r>
              <a:rPr lang="sk-SK" sz="1000" b="1" dirty="0">
                <a:latin typeface="Candara" panose="020E0502030303020204" pitchFamily="34" charset="0"/>
              </a:rPr>
              <a:t>sklo, papier, VKM, bioodpad</a:t>
            </a:r>
            <a:r>
              <a:rPr lang="sk-SK" sz="1000" dirty="0">
                <a:latin typeface="Candara" panose="020E0502030303020204" pitchFamily="34" charset="0"/>
              </a:rPr>
              <a:t>, ... -&gt; PRÍSLUŠNÁ NÁDOBA NA TRIEDENÝ ODPAD</a:t>
            </a:r>
          </a:p>
          <a:p>
            <a:pPr marL="171450" indent="-171450">
              <a:buFont typeface="Arial" panose="020B0604020202020204" pitchFamily="34" charset="0"/>
              <a:buChar char="•"/>
            </a:pPr>
            <a:r>
              <a:rPr lang="sk-SK" sz="1000" dirty="0">
                <a:latin typeface="Candara" panose="020E0502030303020204" pitchFamily="34" charset="0"/>
              </a:rPr>
              <a:t>PLUS pozri sekciu PLASTY</a:t>
            </a:r>
          </a:p>
          <a:p>
            <a:pPr marL="171450" indent="-171450">
              <a:buFont typeface="Arial" panose="020B0604020202020204" pitchFamily="34" charset="0"/>
              <a:buChar char="•"/>
            </a:pPr>
            <a:r>
              <a:rPr lang="sk-SK" sz="1000" dirty="0">
                <a:latin typeface="Candara" panose="020E0502030303020204" pitchFamily="34" charset="0"/>
              </a:rPr>
              <a:t>PLUS pozri sekciu NÁPOJOVÉ KARTÓNY</a:t>
            </a:r>
          </a:p>
          <a:p>
            <a:pPr marL="171450" indent="-171450">
              <a:buFont typeface="Arial" panose="020B0604020202020204" pitchFamily="34" charset="0"/>
              <a:buChar char="•"/>
            </a:pPr>
            <a:endParaRPr lang="sk-SK" sz="1000" dirty="0">
              <a:solidFill>
                <a:srgbClr val="00B050"/>
              </a:solidFill>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13</a:t>
            </a:fld>
            <a:endParaRPr lang="cs-CZ" dirty="0">
              <a:latin typeface="Candara" panose="020E0502030303020204" pitchFamily="34" charset="0"/>
            </a:endParaRPr>
          </a:p>
        </p:txBody>
      </p:sp>
      <p:grpSp>
        <p:nvGrpSpPr>
          <p:cNvPr id="47" name="Group 46">
            <a:extLst>
              <a:ext uri="{FF2B5EF4-FFF2-40B4-BE49-F238E27FC236}">
                <a16:creationId xmlns="" xmlns:a16="http://schemas.microsoft.com/office/drawing/2014/main" id="{AD40F03C-A48F-4DBD-AD05-49E1EF2B2F09}"/>
              </a:ext>
            </a:extLst>
          </p:cNvPr>
          <p:cNvGrpSpPr/>
          <p:nvPr/>
        </p:nvGrpSpPr>
        <p:grpSpPr>
          <a:xfrm>
            <a:off x="323729" y="2676314"/>
            <a:ext cx="1141249" cy="1450369"/>
            <a:chOff x="601016" y="3733922"/>
            <a:chExt cx="1141249" cy="1450369"/>
          </a:xfrm>
        </p:grpSpPr>
        <p:grpSp>
          <p:nvGrpSpPr>
            <p:cNvPr id="23" name="Group 22">
              <a:extLst>
                <a:ext uri="{FF2B5EF4-FFF2-40B4-BE49-F238E27FC236}">
                  <a16:creationId xmlns="" xmlns:a16="http://schemas.microsoft.com/office/drawing/2014/main" id="{36E30E3C-44FD-4CB3-8DD6-144687360290}"/>
                </a:ext>
              </a:extLst>
            </p:cNvPr>
            <p:cNvGrpSpPr/>
            <p:nvPr/>
          </p:nvGrpSpPr>
          <p:grpSpPr>
            <a:xfrm>
              <a:off x="631640" y="4104291"/>
              <a:ext cx="1080000" cy="1080000"/>
              <a:chOff x="1097135" y="3528060"/>
              <a:chExt cx="1080000" cy="1080000"/>
            </a:xfrm>
          </p:grpSpPr>
          <p:sp>
            <p:nvSpPr>
              <p:cNvPr id="22" name="Oval 21">
                <a:extLst>
                  <a:ext uri="{FF2B5EF4-FFF2-40B4-BE49-F238E27FC236}">
                    <a16:creationId xmlns="" xmlns:a16="http://schemas.microsoft.com/office/drawing/2014/main" id="{69736E2C-6EF2-467E-952C-2D54EB6E60C3}"/>
                  </a:ext>
                </a:extLst>
              </p:cNvPr>
              <p:cNvSpPr/>
              <p:nvPr/>
            </p:nvSpPr>
            <p:spPr>
              <a:xfrm>
                <a:off x="1097135" y="3528060"/>
                <a:ext cx="1080000" cy="1080000"/>
              </a:xfrm>
              <a:prstGeom prst="ellipse">
                <a:avLst/>
              </a:prstGeom>
              <a:gradFill>
                <a:gsLst>
                  <a:gs pos="0">
                    <a:srgbClr val="FFC746"/>
                  </a:gs>
                  <a:gs pos="50000">
                    <a:srgbClr val="FFC746"/>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68341" y="3699265"/>
                <a:ext cx="737589" cy="737589"/>
              </a:xfrm>
              <a:prstGeom prst="rect">
                <a:avLst/>
              </a:prstGeom>
            </p:spPr>
          </p:pic>
        </p:grpSp>
        <p:sp>
          <p:nvSpPr>
            <p:cNvPr id="45" name="TextBox 44">
              <a:extLst>
                <a:ext uri="{FF2B5EF4-FFF2-40B4-BE49-F238E27FC236}">
                  <a16:creationId xmlns="" xmlns:a16="http://schemas.microsoft.com/office/drawing/2014/main" id="{E7D2C216-18CA-4C48-B6E7-E4AA72125608}"/>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48" name="Group 47">
            <a:extLst>
              <a:ext uri="{FF2B5EF4-FFF2-40B4-BE49-F238E27FC236}">
                <a16:creationId xmlns="" xmlns:a16="http://schemas.microsoft.com/office/drawing/2014/main" id="{A653C5B6-F9D8-4560-B86A-2DB64FB0075A}"/>
              </a:ext>
            </a:extLst>
          </p:cNvPr>
          <p:cNvGrpSpPr/>
          <p:nvPr/>
        </p:nvGrpSpPr>
        <p:grpSpPr>
          <a:xfrm>
            <a:off x="132239" y="5443443"/>
            <a:ext cx="1456897" cy="1431387"/>
            <a:chOff x="1716878" y="5266062"/>
            <a:chExt cx="1456897" cy="1431387"/>
          </a:xfrm>
        </p:grpSpPr>
        <p:grpSp>
          <p:nvGrpSpPr>
            <p:cNvPr id="30" name="Group 29">
              <a:extLst>
                <a:ext uri="{FF2B5EF4-FFF2-40B4-BE49-F238E27FC236}">
                  <a16:creationId xmlns="" xmlns:a16="http://schemas.microsoft.com/office/drawing/2014/main" id="{0D05F76A-1B48-4EF3-8FFA-8A9B95D4D46E}"/>
                </a:ext>
              </a:extLst>
            </p:cNvPr>
            <p:cNvGrpSpPr/>
            <p:nvPr/>
          </p:nvGrpSpPr>
          <p:grpSpPr>
            <a:xfrm>
              <a:off x="1871663" y="5617449"/>
              <a:ext cx="1080000" cy="1080000"/>
              <a:chOff x="4079626" y="3565829"/>
              <a:chExt cx="1080000" cy="1080000"/>
            </a:xfrm>
          </p:grpSpPr>
          <p:sp>
            <p:nvSpPr>
              <p:cNvPr id="25" name="Oval 24">
                <a:extLst>
                  <a:ext uri="{FF2B5EF4-FFF2-40B4-BE49-F238E27FC236}">
                    <a16:creationId xmlns="" xmlns:a16="http://schemas.microsoft.com/office/drawing/2014/main" id="{21C1EF4C-49C4-4608-88DD-C97974129C38}"/>
                  </a:ext>
                </a:extLst>
              </p:cNvPr>
              <p:cNvSpPr/>
              <p:nvPr/>
            </p:nvSpPr>
            <p:spPr>
              <a:xfrm>
                <a:off x="4079626" y="3565829"/>
                <a:ext cx="1080000" cy="1080000"/>
              </a:xfrm>
              <a:prstGeom prst="ellipse">
                <a:avLst/>
              </a:prstGeom>
              <a:gradFill>
                <a:gsLst>
                  <a:gs pos="0">
                    <a:srgbClr val="FFC600"/>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250832" y="3737035"/>
                <a:ext cx="737589" cy="737589"/>
              </a:xfrm>
              <a:prstGeom prst="rect">
                <a:avLst/>
              </a:prstGeom>
            </p:spPr>
          </p:pic>
        </p:grpSp>
        <p:sp>
          <p:nvSpPr>
            <p:cNvPr id="46" name="TextBox 45">
              <a:extLst>
                <a:ext uri="{FF2B5EF4-FFF2-40B4-BE49-F238E27FC236}">
                  <a16:creationId xmlns="" xmlns:a16="http://schemas.microsoft.com/office/drawing/2014/main" id="{F6C615F7-79EC-4E43-A566-3C7F20889689}"/>
                </a:ext>
              </a:extLst>
            </p:cNvPr>
            <p:cNvSpPr txBox="1"/>
            <p:nvPr/>
          </p:nvSpPr>
          <p:spPr>
            <a:xfrm>
              <a:off x="1716878" y="52660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50" name="Group 49">
            <a:extLst>
              <a:ext uri="{FF2B5EF4-FFF2-40B4-BE49-F238E27FC236}">
                <a16:creationId xmlns="" xmlns:a16="http://schemas.microsoft.com/office/drawing/2014/main" id="{F92AD985-0A06-4E5C-9967-7CBB6B2C2C85}"/>
              </a:ext>
            </a:extLst>
          </p:cNvPr>
          <p:cNvGrpSpPr/>
          <p:nvPr/>
        </p:nvGrpSpPr>
        <p:grpSpPr>
          <a:xfrm>
            <a:off x="320689" y="7538407"/>
            <a:ext cx="1080000" cy="1726332"/>
            <a:chOff x="4343384" y="3813890"/>
            <a:chExt cx="1080000" cy="1726332"/>
          </a:xfrm>
        </p:grpSpPr>
        <p:grpSp>
          <p:nvGrpSpPr>
            <p:cNvPr id="31" name="Group 30">
              <a:extLst>
                <a:ext uri="{FF2B5EF4-FFF2-40B4-BE49-F238E27FC236}">
                  <a16:creationId xmlns="" xmlns:a16="http://schemas.microsoft.com/office/drawing/2014/main" id="{AADF4358-BCC6-44E6-BB0D-7B63CE804D25}"/>
                </a:ext>
              </a:extLst>
            </p:cNvPr>
            <p:cNvGrpSpPr/>
            <p:nvPr/>
          </p:nvGrpSpPr>
          <p:grpSpPr>
            <a:xfrm>
              <a:off x="4343384" y="4460222"/>
              <a:ext cx="1080000" cy="1080000"/>
              <a:chOff x="2569086" y="5232207"/>
              <a:chExt cx="1080000" cy="1080000"/>
            </a:xfrm>
          </p:grpSpPr>
          <p:sp>
            <p:nvSpPr>
              <p:cNvPr id="27" name="Oval 26">
                <a:extLst>
                  <a:ext uri="{FF2B5EF4-FFF2-40B4-BE49-F238E27FC236}">
                    <a16:creationId xmlns="" xmlns:a16="http://schemas.microsoft.com/office/drawing/2014/main" id="{9407074D-EC63-43A0-8E27-03020289A565}"/>
                  </a:ext>
                </a:extLst>
              </p:cNvPr>
              <p:cNvSpPr/>
              <p:nvPr/>
            </p:nvSpPr>
            <p:spPr>
              <a:xfrm>
                <a:off x="2569086" y="5232207"/>
                <a:ext cx="1080000" cy="1080000"/>
              </a:xfrm>
              <a:prstGeom prst="ellipse">
                <a:avLst/>
              </a:prstGeom>
              <a:gradFill>
                <a:gsLst>
                  <a:gs pos="0">
                    <a:srgbClr val="FFC600"/>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740291" y="5403412"/>
                <a:ext cx="737589" cy="737589"/>
              </a:xfrm>
              <a:prstGeom prst="rect">
                <a:avLst/>
              </a:prstGeom>
            </p:spPr>
          </p:pic>
        </p:grpSp>
        <p:sp>
          <p:nvSpPr>
            <p:cNvPr id="49" name="TextBox 48">
              <a:extLst>
                <a:ext uri="{FF2B5EF4-FFF2-40B4-BE49-F238E27FC236}">
                  <a16:creationId xmlns="" xmlns:a16="http://schemas.microsoft.com/office/drawing/2014/main" id="{0826E0D5-088A-4C9B-AC8D-8152F0C5BD8E}"/>
                </a:ext>
              </a:extLst>
            </p:cNvPr>
            <p:cNvSpPr txBox="1"/>
            <p:nvPr/>
          </p:nvSpPr>
          <p:spPr>
            <a:xfrm>
              <a:off x="4343384" y="3813890"/>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611314"/>
            <a:ext cx="5997952" cy="1515369"/>
            <a:chOff x="287024" y="2792134"/>
            <a:chExt cx="5997952" cy="1515369"/>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flipH="1">
              <a:off x="1810386" y="2792134"/>
              <a:ext cx="4127" cy="1515369"/>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5327951"/>
            <a:ext cx="5997952" cy="1349549"/>
            <a:chOff x="287024" y="2792134"/>
            <a:chExt cx="5997952" cy="1349549"/>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349549"/>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7425855"/>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grpSp>
      <p:sp>
        <p:nvSpPr>
          <p:cNvPr id="37" name="TextBox 36">
            <a:extLst>
              <a:ext uri="{FF2B5EF4-FFF2-40B4-BE49-F238E27FC236}">
                <a16:creationId xmlns="" xmlns:a16="http://schemas.microsoft.com/office/drawing/2014/main" id="{576541C9-AEE1-4BBD-8EA3-864126E03835}"/>
              </a:ext>
            </a:extLst>
          </p:cNvPr>
          <p:cNvSpPr txBox="1"/>
          <p:nvPr/>
        </p:nvSpPr>
        <p:spPr>
          <a:xfrm>
            <a:off x="1814513" y="7434943"/>
            <a:ext cx="4867781" cy="1323439"/>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všetky kovy vrátane hliníka môžeme voziť aj na ZBERNÝ DVOR</a:t>
            </a:r>
          </a:p>
          <a:p>
            <a:pPr marL="171450" indent="-171450">
              <a:buFont typeface="Arial" panose="020B0604020202020204" pitchFamily="34" charset="0"/>
              <a:buChar char="•"/>
            </a:pPr>
            <a:r>
              <a:rPr lang="sk-SK" sz="1000" dirty="0">
                <a:latin typeface="Candara" panose="020E0502030303020204" pitchFamily="34" charset="0"/>
              </a:rPr>
              <a:t>uprednostňovať iné kovy pred hliníkom – jeho ťažba a spracovanie sú ekologicky veľmi zaťažujúce</a:t>
            </a:r>
          </a:p>
          <a:p>
            <a:pPr marL="171450" indent="-171450">
              <a:buFont typeface="Arial" panose="020B0604020202020204" pitchFamily="34" charset="0"/>
              <a:buChar char="•"/>
            </a:pPr>
            <a:r>
              <a:rPr lang="sk-SK" sz="1000" dirty="0">
                <a:latin typeface="Candara" panose="020E0502030303020204" pitchFamily="34" charset="0"/>
              </a:rPr>
              <a:t>hliník je vo všeobecnosti výborne recyklovateľný (napr. plechovky), avšak v procese recyklácie sú problematické jeho tenkostenné varianty</a:t>
            </a:r>
          </a:p>
          <a:p>
            <a:pPr marL="171450" indent="-171450">
              <a:buFont typeface="Arial" panose="020B0604020202020204" pitchFamily="34" charset="0"/>
              <a:buChar char="•"/>
            </a:pPr>
            <a:r>
              <a:rPr lang="sk-SK" sz="1000" dirty="0">
                <a:latin typeface="Candara" panose="020E0502030303020204" pitchFamily="34" charset="0"/>
              </a:rPr>
              <a:t>väčšina kovov je recyklovateľných prakticky donekonečna</a:t>
            </a:r>
          </a:p>
          <a:p>
            <a:pPr marL="171450" indent="-171450">
              <a:buFont typeface="Arial" panose="020B0604020202020204" pitchFamily="34" charset="0"/>
              <a:buChar char="•"/>
            </a:pPr>
            <a:r>
              <a:rPr lang="sk-SK" sz="1000" dirty="0">
                <a:latin typeface="Candara" panose="020E0502030303020204" pitchFamily="34" charset="0"/>
              </a:rPr>
              <a:t>PLUS pozri sekciu PLASTY</a:t>
            </a:r>
          </a:p>
          <a:p>
            <a:pPr marL="171450" indent="-171450">
              <a:buFont typeface="Arial" panose="020B0604020202020204" pitchFamily="34" charset="0"/>
              <a:buChar char="•"/>
            </a:pPr>
            <a:r>
              <a:rPr lang="sk-SK" sz="1000" dirty="0">
                <a:latin typeface="Candara" panose="020E0502030303020204" pitchFamily="34" charset="0"/>
              </a:rPr>
              <a:t>PLUS pozri sekciu NÁPOJOVÉ KARTÓNY</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FFC600"/>
              </a:gs>
              <a:gs pos="50000">
                <a:srgbClr val="FFC600"/>
              </a:gs>
              <a:gs pos="100000">
                <a:srgbClr val="E5B60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accent4">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Candara" panose="020E0502030303020204" pitchFamily="34" charset="0"/>
            </a:endParaRPr>
          </a:p>
        </p:txBody>
      </p:sp>
      <p:pic>
        <p:nvPicPr>
          <p:cNvPr id="3074" name="Picture 2" descr="Recycling-Code-40.svg">
            <a:extLst>
              <a:ext uri="{FF2B5EF4-FFF2-40B4-BE49-F238E27FC236}">
                <a16:creationId xmlns="" xmlns:a16="http://schemas.microsoft.com/office/drawing/2014/main" id="{7F1C8A90-2CA6-4339-9473-EE519D3856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159" y="4253629"/>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cycling-Code-41.svg">
            <a:extLst>
              <a:ext uri="{FF2B5EF4-FFF2-40B4-BE49-F238E27FC236}">
                <a16:creationId xmlns="" xmlns:a16="http://schemas.microsoft.com/office/drawing/2014/main" id="{6443D9EA-E301-492D-A436-EFC30E995D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9409" y="4243618"/>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 xmlns:a16="http://schemas.microsoft.com/office/drawing/2014/main" id="{391E6B7C-07B9-C543-AC9D-711CD08A30B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rot="813036">
            <a:off x="5695285" y="522310"/>
            <a:ext cx="1171128" cy="1171128"/>
          </a:xfrm>
          <a:prstGeom prst="rect">
            <a:avLst/>
          </a:prstGeom>
        </p:spPr>
      </p:pic>
      <p:sp>
        <p:nvSpPr>
          <p:cNvPr id="56" name="TextBox 55">
            <a:extLst>
              <a:ext uri="{FF2B5EF4-FFF2-40B4-BE49-F238E27FC236}">
                <a16:creationId xmlns="" xmlns:a16="http://schemas.microsoft.com/office/drawing/2014/main" id="{B0B51840-D715-AB4B-B795-7AF040C9A51D}"/>
              </a:ext>
            </a:extLst>
          </p:cNvPr>
          <p:cNvSpPr txBox="1"/>
          <p:nvPr/>
        </p:nvSpPr>
        <p:spPr>
          <a:xfrm>
            <a:off x="2801275" y="-82767"/>
            <a:ext cx="2176982" cy="830997"/>
          </a:xfrm>
          <a:prstGeom prst="rect">
            <a:avLst/>
          </a:prstGeom>
          <a:noFill/>
        </p:spPr>
        <p:txBody>
          <a:bodyPr wrap="square" rtlCol="0">
            <a:spAutoFit/>
          </a:bodyPr>
          <a:lstStyle/>
          <a:p>
            <a:r>
              <a:rPr lang="sk-SK" sz="4800" dirty="0">
                <a:solidFill>
                  <a:schemeClr val="accent4">
                    <a:lumMod val="75000"/>
                  </a:schemeClr>
                </a:solidFill>
                <a:latin typeface="Candara" panose="020E0502030303020204" pitchFamily="34" charset="0"/>
              </a:rPr>
              <a:t>Kovy</a:t>
            </a:r>
          </a:p>
        </p:txBody>
      </p:sp>
      <p:sp>
        <p:nvSpPr>
          <p:cNvPr id="57" name="TextBox 56">
            <a:extLst>
              <a:ext uri="{FF2B5EF4-FFF2-40B4-BE49-F238E27FC236}">
                <a16:creationId xmlns="" xmlns:a16="http://schemas.microsoft.com/office/drawing/2014/main" id="{8699328C-4F63-7B42-8B94-17C29912A821}"/>
              </a:ext>
            </a:extLst>
          </p:cNvPr>
          <p:cNvSpPr txBox="1"/>
          <p:nvPr/>
        </p:nvSpPr>
        <p:spPr>
          <a:xfrm>
            <a:off x="2801275" y="675994"/>
            <a:ext cx="2996021" cy="1323439"/>
          </a:xfrm>
          <a:prstGeom prst="rect">
            <a:avLst/>
          </a:prstGeom>
          <a:noFill/>
        </p:spPr>
        <p:txBody>
          <a:bodyPr wrap="square" rtlCol="0">
            <a:spAutoFit/>
          </a:bodyPr>
          <a:lstStyle/>
          <a:p>
            <a:r>
              <a:rPr lang="sk-SK" sz="1600" dirty="0">
                <a:solidFill>
                  <a:schemeClr val="accent4">
                    <a:lumMod val="75000"/>
                  </a:schemeClr>
                </a:solidFill>
                <a:latin typeface="Candara" panose="020E0502030303020204" pitchFamily="34" charset="0"/>
              </a:rPr>
              <a:t>Kovový odpad umiestňujeme </a:t>
            </a:r>
            <a:br>
              <a:rPr lang="sk-SK" sz="1600" dirty="0">
                <a:solidFill>
                  <a:schemeClr val="accent4">
                    <a:lumMod val="75000"/>
                  </a:schemeClr>
                </a:solidFill>
                <a:latin typeface="Candara" panose="020E0502030303020204" pitchFamily="34" charset="0"/>
              </a:rPr>
            </a:br>
            <a:r>
              <a:rPr lang="sk-SK" sz="1600" dirty="0">
                <a:solidFill>
                  <a:schemeClr val="accent4">
                    <a:lumMod val="75000"/>
                  </a:schemeClr>
                </a:solidFill>
                <a:latin typeface="Candara" panose="020E0502030303020204" pitchFamily="34" charset="0"/>
              </a:rPr>
              <a:t>v rámci kombinovaného zberu spolu s plastami a nápojovými kartónmi do </a:t>
            </a:r>
            <a:r>
              <a:rPr lang="sk-SK" sz="1600" b="1" dirty="0">
                <a:solidFill>
                  <a:schemeClr val="accent4">
                    <a:lumMod val="75000"/>
                  </a:schemeClr>
                </a:solidFill>
                <a:latin typeface="Candara" panose="020E0502030303020204" pitchFamily="34" charset="0"/>
              </a:rPr>
              <a:t>žltých </a:t>
            </a:r>
            <a:r>
              <a:rPr lang="sk-SK" sz="1600" dirty="0">
                <a:solidFill>
                  <a:schemeClr val="accent4">
                    <a:lumMod val="75000"/>
                  </a:schemeClr>
                </a:solidFill>
                <a:latin typeface="Candara" panose="020E0502030303020204" pitchFamily="34" charset="0"/>
              </a:rPr>
              <a:t>zberných nádob</a:t>
            </a:r>
          </a:p>
        </p:txBody>
      </p:sp>
      <p:sp>
        <p:nvSpPr>
          <p:cNvPr id="51" name="Zástupný symbol päty 4">
            <a:extLst>
              <a:ext uri="{FF2B5EF4-FFF2-40B4-BE49-F238E27FC236}">
                <a16:creationId xmlns="" xmlns:a16="http://schemas.microsoft.com/office/drawing/2014/main" id="{E64719FF-8E58-5846-895F-245441D205DB}"/>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42" name="BlokTextu 41">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67602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Fish">
            <a:extLst>
              <a:ext uri="{FF2B5EF4-FFF2-40B4-BE49-F238E27FC236}">
                <a16:creationId xmlns="" xmlns:a16="http://schemas.microsoft.com/office/drawing/2014/main" id="{79EC0F29-7894-4FDF-B6E5-4B81E4B31C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0474275">
            <a:off x="4582205" y="7665613"/>
            <a:ext cx="1915695" cy="1915695"/>
          </a:xfrm>
          <a:prstGeom prst="rect">
            <a:avLst/>
          </a:prstGeom>
        </p:spPr>
      </p:pic>
      <p:pic>
        <p:nvPicPr>
          <p:cNvPr id="32" name="Graphic 31" descr="Plant">
            <a:extLst>
              <a:ext uri="{FF2B5EF4-FFF2-40B4-BE49-F238E27FC236}">
                <a16:creationId xmlns="" xmlns:a16="http://schemas.microsoft.com/office/drawing/2014/main" id="{BE28DB39-9BC5-47FC-99C1-F2500B758A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621329" y="4434628"/>
            <a:ext cx="1915695" cy="1915695"/>
          </a:xfrm>
          <a:prstGeom prst="rect">
            <a:avLst/>
          </a:prstGeom>
        </p:spPr>
      </p:pic>
      <p:pic>
        <p:nvPicPr>
          <p:cNvPr id="34" name="Graphic 33" descr="Leaf">
            <a:extLst>
              <a:ext uri="{FF2B5EF4-FFF2-40B4-BE49-F238E27FC236}">
                <a16:creationId xmlns="" xmlns:a16="http://schemas.microsoft.com/office/drawing/2014/main" id="{9843EC3B-ED0F-4281-A112-16E58B16EC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605438" y="2282965"/>
            <a:ext cx="1915695" cy="1915695"/>
          </a:xfrm>
          <a:prstGeom prst="rect">
            <a:avLst/>
          </a:prstGeom>
        </p:spPr>
      </p:pic>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14</a:t>
            </a:fld>
            <a:endParaRPr lang="cs-CZ" dirty="0">
              <a:latin typeface="Candara" panose="020E0502030303020204" pitchFamily="34" charset="0"/>
            </a:endParaRPr>
          </a:p>
        </p:txBody>
      </p:sp>
      <p:grpSp>
        <p:nvGrpSpPr>
          <p:cNvPr id="47" name="Group 46">
            <a:extLst>
              <a:ext uri="{FF2B5EF4-FFF2-40B4-BE49-F238E27FC236}">
                <a16:creationId xmlns="" xmlns:a16="http://schemas.microsoft.com/office/drawing/2014/main" id="{AD40F03C-A48F-4DBD-AD05-49E1EF2B2F09}"/>
              </a:ext>
            </a:extLst>
          </p:cNvPr>
          <p:cNvGrpSpPr/>
          <p:nvPr/>
        </p:nvGrpSpPr>
        <p:grpSpPr>
          <a:xfrm>
            <a:off x="323729" y="2383000"/>
            <a:ext cx="1141249" cy="1450369"/>
            <a:chOff x="601016" y="3733922"/>
            <a:chExt cx="1141249" cy="1450369"/>
          </a:xfrm>
        </p:grpSpPr>
        <p:grpSp>
          <p:nvGrpSpPr>
            <p:cNvPr id="23" name="Group 22">
              <a:extLst>
                <a:ext uri="{FF2B5EF4-FFF2-40B4-BE49-F238E27FC236}">
                  <a16:creationId xmlns="" xmlns:a16="http://schemas.microsoft.com/office/drawing/2014/main" id="{36E30E3C-44FD-4CB3-8DD6-144687360290}"/>
                </a:ext>
              </a:extLst>
            </p:cNvPr>
            <p:cNvGrpSpPr/>
            <p:nvPr/>
          </p:nvGrpSpPr>
          <p:grpSpPr>
            <a:xfrm>
              <a:off x="631640" y="4104291"/>
              <a:ext cx="1080000" cy="1080000"/>
              <a:chOff x="1097135" y="3528060"/>
              <a:chExt cx="1080000" cy="1080000"/>
            </a:xfrm>
          </p:grpSpPr>
          <p:sp>
            <p:nvSpPr>
              <p:cNvPr id="22" name="Oval 21">
                <a:extLst>
                  <a:ext uri="{FF2B5EF4-FFF2-40B4-BE49-F238E27FC236}">
                    <a16:creationId xmlns="" xmlns:a16="http://schemas.microsoft.com/office/drawing/2014/main" id="{69736E2C-6EF2-467E-952C-2D54EB6E60C3}"/>
                  </a:ext>
                </a:extLst>
              </p:cNvPr>
              <p:cNvSpPr/>
              <p:nvPr/>
            </p:nvSpPr>
            <p:spPr>
              <a:xfrm>
                <a:off x="1097135" y="3528060"/>
                <a:ext cx="1080000" cy="1080000"/>
              </a:xfrm>
              <a:prstGeom prst="ellipse">
                <a:avLst/>
              </a:prstGeom>
              <a:gradFill>
                <a:gsLst>
                  <a:gs pos="0">
                    <a:srgbClr val="D38C55"/>
                  </a:gs>
                  <a:gs pos="50000">
                    <a:srgbClr val="A94907"/>
                  </a:gs>
                  <a:gs pos="100000">
                    <a:srgbClr val="883F0E"/>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268341" y="3699265"/>
                <a:ext cx="737589" cy="737589"/>
              </a:xfrm>
              <a:prstGeom prst="rect">
                <a:avLst/>
              </a:prstGeom>
            </p:spPr>
          </p:pic>
        </p:grpSp>
        <p:sp>
          <p:nvSpPr>
            <p:cNvPr id="45" name="TextBox 44">
              <a:extLst>
                <a:ext uri="{FF2B5EF4-FFF2-40B4-BE49-F238E27FC236}">
                  <a16:creationId xmlns="" xmlns:a16="http://schemas.microsoft.com/office/drawing/2014/main" id="{E7D2C216-18CA-4C48-B6E7-E4AA72125608}"/>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18000"/>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3044" y="2324793"/>
            <a:ext cx="4911167" cy="6340197"/>
          </a:xfrm>
          <a:prstGeom prst="rect">
            <a:avLst/>
          </a:prstGeom>
          <a:noFill/>
        </p:spPr>
        <p:txBody>
          <a:bodyPr wrap="square" rtlCol="0">
            <a:spAutoFit/>
          </a:bodyPr>
          <a:lstStyle/>
          <a:p>
            <a:r>
              <a:rPr lang="sk-SK" sz="1200" b="1" u="sng" dirty="0">
                <a:latin typeface="Candara" panose="020E0502030303020204" pitchFamily="34" charset="0"/>
              </a:rPr>
              <a:t>DO HNEDEJ NÁDOBY PATRIA:</a:t>
            </a:r>
          </a:p>
          <a:p>
            <a:pPr marL="171450" lvl="0" indent="-171450">
              <a:buFont typeface="Arial" panose="020B0604020202020204" pitchFamily="34" charset="0"/>
              <a:buChar char="•"/>
            </a:pPr>
            <a:r>
              <a:rPr lang="sk-SK" sz="1000" b="1" dirty="0">
                <a:solidFill>
                  <a:prstClr val="black"/>
                </a:solidFill>
                <a:latin typeface="Candara" panose="020E0502030303020204" pitchFamily="34" charset="0"/>
              </a:rPr>
              <a:t>zvyšky, šupky, odrezky a ohryzky od surového ovocia a zeleniny</a:t>
            </a:r>
          </a:p>
          <a:p>
            <a:pPr marL="171450" lvl="0" indent="-171450">
              <a:buFont typeface="Arial" panose="020B0604020202020204" pitchFamily="34" charset="0"/>
              <a:buChar char="•"/>
            </a:pPr>
            <a:r>
              <a:rPr lang="sk-SK" sz="1000" b="1" dirty="0">
                <a:solidFill>
                  <a:prstClr val="black"/>
                </a:solidFill>
                <a:latin typeface="Candara" panose="020E0502030303020204" pitchFamily="34" charset="0"/>
              </a:rPr>
              <a:t>pokosená tráva</a:t>
            </a:r>
          </a:p>
          <a:p>
            <a:pPr marL="171450" lvl="0" indent="-171450">
              <a:buFont typeface="Arial" panose="020B0604020202020204" pitchFamily="34" charset="0"/>
              <a:buChar char="•"/>
            </a:pPr>
            <a:r>
              <a:rPr lang="sk-SK" sz="1000" b="1" dirty="0">
                <a:solidFill>
                  <a:prstClr val="black"/>
                </a:solidFill>
                <a:latin typeface="Candara" panose="020E0502030303020204" pitchFamily="34" charset="0"/>
              </a:rPr>
              <a:t>lístie</a:t>
            </a:r>
          </a:p>
          <a:p>
            <a:pPr marL="171450" indent="-171450">
              <a:buFont typeface="Arial" panose="020B0604020202020204" pitchFamily="34" charset="0"/>
              <a:buChar char="•"/>
            </a:pPr>
            <a:r>
              <a:rPr lang="sk-SK" sz="1000" b="1" dirty="0">
                <a:latin typeface="Candara" panose="020E0502030303020204" pitchFamily="34" charset="0"/>
              </a:rPr>
              <a:t>kvety (odumreté kvety a rastliny)</a:t>
            </a:r>
          </a:p>
          <a:p>
            <a:pPr marL="171450" indent="-171450">
              <a:buFont typeface="Arial" panose="020B0604020202020204" pitchFamily="34" charset="0"/>
              <a:buChar char="•"/>
            </a:pPr>
            <a:r>
              <a:rPr lang="sk-SK" sz="1000" b="1" dirty="0">
                <a:latin typeface="Candara" panose="020E0502030303020204" pitchFamily="34" charset="0"/>
              </a:rPr>
              <a:t>drevné piliny a drevná štiepka (drevo nesmie byť farbené, alebo chemicky ošetrované)</a:t>
            </a:r>
          </a:p>
          <a:p>
            <a:pPr marL="171450" indent="-171450">
              <a:buFont typeface="Arial" panose="020B0604020202020204" pitchFamily="34" charset="0"/>
              <a:buChar char="•"/>
            </a:pPr>
            <a:r>
              <a:rPr lang="sk-SK" sz="1000" b="1" dirty="0">
                <a:latin typeface="Candara" panose="020E0502030303020204" pitchFamily="34" charset="0"/>
              </a:rPr>
              <a:t>Malé kusy konárov (veľké objemy BRKO sa zberajú v rámci dvoch kampaňovitých zberov počas roka na jar a jeseň)</a:t>
            </a:r>
            <a:endParaRPr lang="sk-SK" sz="1200" b="1" dirty="0">
              <a:latin typeface="Candara" panose="020E0502030303020204" pitchFamily="34" charset="0"/>
            </a:endParaRPr>
          </a:p>
          <a:p>
            <a:endParaRPr lang="sk-SK" sz="1200" b="1" u="sng" dirty="0">
              <a:latin typeface="Candara" panose="020E0502030303020204" pitchFamily="34" charset="0"/>
            </a:endParaRPr>
          </a:p>
          <a:p>
            <a:r>
              <a:rPr lang="sk-SK" sz="1200" b="1" u="sng" dirty="0">
                <a:latin typeface="Candara" panose="020E0502030303020204" pitchFamily="34" charset="0"/>
              </a:rPr>
              <a:t>DO KOMPOSTÉRA PATRIA:</a:t>
            </a:r>
          </a:p>
          <a:p>
            <a:pPr marL="171450" indent="-171450">
              <a:buFont typeface="Arial" panose="020B0604020202020204" pitchFamily="34" charset="0"/>
              <a:buChar char="•"/>
            </a:pPr>
            <a:r>
              <a:rPr lang="sk-SK" sz="1000" b="1" dirty="0">
                <a:latin typeface="Candara" panose="020E0502030303020204" pitchFamily="34" charset="0"/>
              </a:rPr>
              <a:t>zvyšky, šupky, odrezky a ohryzky od surového ovocia a zeleniny</a:t>
            </a:r>
          </a:p>
          <a:p>
            <a:pPr marL="171450" indent="-171450">
              <a:buFont typeface="Arial" panose="020B0604020202020204" pitchFamily="34" charset="0"/>
              <a:buChar char="•"/>
            </a:pPr>
            <a:r>
              <a:rPr lang="sk-SK" sz="1000" b="1" dirty="0">
                <a:latin typeface="Candara" panose="020E0502030303020204" pitchFamily="34" charset="0"/>
              </a:rPr>
              <a:t>škrupinky od vajíčok</a:t>
            </a:r>
          </a:p>
          <a:p>
            <a:pPr marL="171450" indent="-171450">
              <a:buFont typeface="Arial" panose="020B0604020202020204" pitchFamily="34" charset="0"/>
              <a:buChar char="•"/>
            </a:pPr>
            <a:r>
              <a:rPr lang="sk-SK" sz="1000" b="1" dirty="0">
                <a:latin typeface="Candara" panose="020E0502030303020204" pitchFamily="34" charset="0"/>
              </a:rPr>
              <a:t>papierové čajové vrecúška </a:t>
            </a:r>
            <a:r>
              <a:rPr lang="sk-SK" sz="1000" dirty="0">
                <a:latin typeface="Candara" panose="020E0502030303020204" pitchFamily="34" charset="0"/>
              </a:rPr>
              <a:t>(bez spiniek a </a:t>
            </a:r>
            <a:r>
              <a:rPr lang="sk-SK" sz="1000" dirty="0" err="1">
                <a:latin typeface="Candara" panose="020E0502030303020204" pitchFamily="34" charset="0"/>
              </a:rPr>
              <a:t>poplastovaných</a:t>
            </a:r>
            <a:r>
              <a:rPr lang="sk-SK" sz="1000" dirty="0">
                <a:latin typeface="Candara" panose="020E0502030303020204" pitchFamily="34" charset="0"/>
              </a:rPr>
              <a:t> častí, aj vylúhované)</a:t>
            </a:r>
          </a:p>
          <a:p>
            <a:pPr marL="171450" indent="-171450">
              <a:buFont typeface="Arial" panose="020B0604020202020204" pitchFamily="34" charset="0"/>
              <a:buChar char="•"/>
            </a:pPr>
            <a:r>
              <a:rPr lang="sk-SK" sz="1000" b="1" dirty="0">
                <a:latin typeface="Candara" panose="020E0502030303020204" pitchFamily="34" charset="0"/>
              </a:rPr>
              <a:t>sypané čaje </a:t>
            </a:r>
            <a:r>
              <a:rPr lang="sk-SK" sz="1000" dirty="0">
                <a:latin typeface="Candara" panose="020E0502030303020204" pitchFamily="34" charset="0"/>
              </a:rPr>
              <a:t>(aj vylúhované)</a:t>
            </a:r>
          </a:p>
          <a:p>
            <a:pPr marL="171450" indent="-171450">
              <a:buFont typeface="Arial" panose="020B0604020202020204" pitchFamily="34" charset="0"/>
              <a:buChar char="•"/>
            </a:pPr>
            <a:r>
              <a:rPr lang="sk-SK" sz="1000" b="1" dirty="0">
                <a:latin typeface="Candara" panose="020E0502030303020204" pitchFamily="34" charset="0"/>
              </a:rPr>
              <a:t>kávová usadenina</a:t>
            </a:r>
          </a:p>
          <a:p>
            <a:pPr marL="171450" indent="-171450">
              <a:buFont typeface="Arial" panose="020B0604020202020204" pitchFamily="34" charset="0"/>
              <a:buChar char="•"/>
            </a:pPr>
            <a:r>
              <a:rPr lang="sk-SK" sz="1000" b="1" dirty="0">
                <a:latin typeface="Candara" panose="020E0502030303020204" pitchFamily="34" charset="0"/>
              </a:rPr>
              <a:t>papierové vreckovky a servítky</a:t>
            </a:r>
          </a:p>
          <a:p>
            <a:pPr marL="171450" indent="-171450">
              <a:buFont typeface="Arial" panose="020B0604020202020204" pitchFamily="34" charset="0"/>
              <a:buChar char="•"/>
            </a:pPr>
            <a:r>
              <a:rPr lang="sk-SK" sz="1000" b="1" dirty="0">
                <a:latin typeface="Candara" panose="020E0502030303020204" pitchFamily="34" charset="0"/>
              </a:rPr>
              <a:t>papierové obaly od vajíčok</a:t>
            </a:r>
          </a:p>
          <a:p>
            <a:pPr marL="171450" indent="-171450">
              <a:buFont typeface="Arial" panose="020B0604020202020204" pitchFamily="34" charset="0"/>
              <a:buChar char="•"/>
            </a:pPr>
            <a:r>
              <a:rPr lang="sk-SK" sz="1000" b="1" dirty="0">
                <a:latin typeface="Candara" panose="020E0502030303020204" pitchFamily="34" charset="0"/>
              </a:rPr>
              <a:t>rolky od toaletného papiera a kuchynských servítok </a:t>
            </a:r>
            <a:r>
              <a:rPr lang="sk-SK" sz="1000" dirty="0">
                <a:latin typeface="Candara" panose="020E0502030303020204" pitchFamily="34" charset="0"/>
              </a:rPr>
              <a:t>(neparfumované)</a:t>
            </a:r>
          </a:p>
          <a:p>
            <a:pPr marL="171450" indent="-171450">
              <a:buFont typeface="Arial" panose="020B0604020202020204" pitchFamily="34" charset="0"/>
              <a:buChar char="•"/>
            </a:pPr>
            <a:r>
              <a:rPr lang="sk-SK" sz="1000" b="1" dirty="0">
                <a:latin typeface="Candara" panose="020E0502030303020204" pitchFamily="34" charset="0"/>
              </a:rPr>
              <a:t>nefarbené vlasy, nelakované nechty</a:t>
            </a:r>
          </a:p>
          <a:p>
            <a:pPr marL="171450" indent="-171450">
              <a:buFont typeface="Arial" panose="020B0604020202020204" pitchFamily="34" charset="0"/>
              <a:buChar char="•"/>
            </a:pPr>
            <a:r>
              <a:rPr lang="sk-SK" sz="1000" b="1" dirty="0">
                <a:latin typeface="Candara" panose="020E0502030303020204" pitchFamily="34" charset="0"/>
              </a:rPr>
              <a:t>kompostovateľné papiere, príbory</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kompostovateľné bambusové zubné kefky</a:t>
            </a:r>
            <a:r>
              <a:rPr lang="sk-SK" sz="1000" dirty="0">
                <a:latin typeface="Candara" panose="020E0502030303020204" pitchFamily="34" charset="0"/>
              </a:rPr>
              <a:t> (treba mať istotu, že aj štetinky sú neplastové a kompostovateľné; ak nie sú kompostovateľné, je potrebné ich odstrániť)</a:t>
            </a:r>
          </a:p>
          <a:p>
            <a:pPr marL="171450" indent="-171450">
              <a:buFont typeface="Arial" panose="020B0604020202020204" pitchFamily="34" charset="0"/>
              <a:buChar char="•"/>
            </a:pPr>
            <a:r>
              <a:rPr lang="sk-SK" sz="1000" b="1" dirty="0">
                <a:latin typeface="Candara" panose="020E0502030303020204" pitchFamily="34" charset="0"/>
              </a:rPr>
              <a:t>prírodné hubky</a:t>
            </a:r>
            <a:r>
              <a:rPr lang="sk-SK" sz="1000" dirty="0">
                <a:latin typeface="Candara" panose="020E0502030303020204" pitchFamily="34" charset="0"/>
              </a:rPr>
              <a:t> (na riad a umývanie) – morské huby, </a:t>
            </a:r>
            <a:r>
              <a:rPr lang="sk-SK" sz="1000" dirty="0" err="1">
                <a:latin typeface="Candara" panose="020E0502030303020204" pitchFamily="34" charset="0"/>
              </a:rPr>
              <a:t>lufa</a:t>
            </a:r>
            <a:r>
              <a:rPr lang="sk-SK" sz="1000" dirty="0">
                <a:latin typeface="Candara" panose="020E0502030303020204" pitchFamily="34" charset="0"/>
              </a:rPr>
              <a:t>, celulóza</a:t>
            </a:r>
          </a:p>
          <a:p>
            <a:pPr marL="171450" indent="-171450">
              <a:buFont typeface="Arial" panose="020B0604020202020204" pitchFamily="34" charset="0"/>
              <a:buChar char="•"/>
            </a:pPr>
            <a:r>
              <a:rPr lang="sk-SK" sz="1000" b="1" dirty="0">
                <a:latin typeface="Candara" panose="020E0502030303020204" pitchFamily="34" charset="0"/>
              </a:rPr>
              <a:t>zvyšky rastlín</a:t>
            </a:r>
            <a:r>
              <a:rPr lang="sk-SK" sz="1000" dirty="0">
                <a:latin typeface="Candara" panose="020E0502030303020204" pitchFamily="34" charset="0"/>
              </a:rPr>
              <a:t> (interiérových aj exteriérových)</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tráva, lístie, seno, slama, burina</a:t>
            </a:r>
          </a:p>
          <a:p>
            <a:pPr marL="171450" indent="-171450">
              <a:buFont typeface="Arial" panose="020B0604020202020204" pitchFamily="34" charset="0"/>
              <a:buChar char="•"/>
            </a:pPr>
            <a:r>
              <a:rPr lang="sk-SK" sz="1000" b="1" dirty="0">
                <a:latin typeface="Candara" panose="020E0502030303020204" pitchFamily="34" charset="0"/>
              </a:rPr>
              <a:t>drevené piliny, drevná štiepka</a:t>
            </a:r>
          </a:p>
          <a:p>
            <a:pPr marL="171450" indent="-171450">
              <a:buFont typeface="Arial" panose="020B0604020202020204" pitchFamily="34" charset="0"/>
              <a:buChar char="•"/>
            </a:pPr>
            <a:r>
              <a:rPr lang="sk-SK" sz="1000" b="1" dirty="0">
                <a:latin typeface="Candara" panose="020E0502030303020204" pitchFamily="34" charset="0"/>
              </a:rPr>
              <a:t>hlina</a:t>
            </a:r>
          </a:p>
          <a:p>
            <a:pPr marL="171450" indent="-171450">
              <a:buFont typeface="Arial" panose="020B0604020202020204" pitchFamily="34" charset="0"/>
              <a:buChar char="•"/>
            </a:pPr>
            <a:r>
              <a:rPr lang="sk-SK" sz="1000" b="1" dirty="0">
                <a:latin typeface="Candara" panose="020E0502030303020204" pitchFamily="34" charset="0"/>
              </a:rPr>
              <a:t>vychladnutý popol a uhlie z dreva</a:t>
            </a:r>
          </a:p>
          <a:p>
            <a:pPr marL="171450" indent="-171450">
              <a:buFont typeface="Arial" panose="020B0604020202020204" pitchFamily="34" charset="0"/>
              <a:buChar char="•"/>
            </a:pPr>
            <a:r>
              <a:rPr lang="sk-SK" sz="1000" b="1" dirty="0">
                <a:latin typeface="Candara" panose="020E0502030303020204" pitchFamily="34" charset="0"/>
              </a:rPr>
              <a:t>menšie konáriky, odrezky z viniča</a:t>
            </a:r>
          </a:p>
          <a:p>
            <a:pPr marL="171450" indent="-171450">
              <a:buFont typeface="Arial" panose="020B0604020202020204" pitchFamily="34" charset="0"/>
              <a:buChar char="•"/>
            </a:pPr>
            <a:r>
              <a:rPr lang="sk-SK" sz="1000" b="1" dirty="0">
                <a:latin typeface="Candara" panose="020E0502030303020204" pitchFamily="34" charset="0"/>
              </a:rPr>
              <a:t>nahnité ovocie a zelenina</a:t>
            </a:r>
            <a:r>
              <a:rPr lang="sk-SK" sz="1000" dirty="0">
                <a:latin typeface="Candara" panose="020E0502030303020204" pitchFamily="34" charset="0"/>
              </a:rPr>
              <a:t>, ale </a:t>
            </a:r>
            <a:r>
              <a:rPr lang="sk-SK" sz="1000" dirty="0" err="1">
                <a:latin typeface="Candara" panose="020E0502030303020204" pitchFamily="34" charset="0"/>
              </a:rPr>
              <a:t>NEplesnivé</a:t>
            </a:r>
            <a:r>
              <a:rPr lang="sk-SK" sz="1000" dirty="0">
                <a:latin typeface="Candara" panose="020E0502030303020204" pitchFamily="34" charset="0"/>
              </a:rPr>
              <a:t> (resp. len vo veľmi malom množstve)</a:t>
            </a:r>
          </a:p>
          <a:p>
            <a:pPr marL="171450" indent="-171450">
              <a:buFont typeface="Arial" panose="020B0604020202020204" pitchFamily="34" charset="0"/>
              <a:buChar char="•"/>
            </a:pPr>
            <a:r>
              <a:rPr lang="sk-SK" sz="1000" b="1" dirty="0">
                <a:latin typeface="Candara" panose="020E0502030303020204" pitchFamily="34" charset="0"/>
              </a:rPr>
              <a:t>naozaj prírodná 100 % organická bavlna a iné 100 % prírodné látky</a:t>
            </a:r>
            <a:r>
              <a:rPr lang="sk-SK" sz="1000" dirty="0">
                <a:latin typeface="Candara" panose="020E0502030303020204" pitchFamily="34" charset="0"/>
              </a:rPr>
              <a:t> (ľan, konope, vlna, juta, hodváb, bambus, kašmír, …), na malé kúsky, nefarbené, nebielené, nezošívané polyesterovou niťou</a:t>
            </a:r>
          </a:p>
          <a:p>
            <a:pPr marL="171450" indent="-171450">
              <a:buFont typeface="Arial" panose="020B0604020202020204" pitchFamily="34" charset="0"/>
              <a:buChar char="•"/>
            </a:pPr>
            <a:r>
              <a:rPr lang="sk-SK" sz="1000" b="1" dirty="0">
                <a:latin typeface="Candara" panose="020E0502030303020204" pitchFamily="34" charset="0"/>
              </a:rPr>
              <a:t>voskované bavlnené obrúsky</a:t>
            </a:r>
          </a:p>
          <a:p>
            <a:pPr marL="171450" indent="-171450">
              <a:buFont typeface="Arial" panose="020B0604020202020204" pitchFamily="34" charset="0"/>
              <a:buChar char="•"/>
            </a:pPr>
            <a:r>
              <a:rPr lang="sk-SK" sz="1000" b="1" dirty="0">
                <a:latin typeface="Candara" panose="020E0502030303020204" pitchFamily="34" charset="0"/>
              </a:rPr>
              <a:t>podrvené orechové škrupinky, kôstky</a:t>
            </a:r>
          </a:p>
          <a:p>
            <a:pPr marL="171450" indent="-171450">
              <a:buFont typeface="Arial" panose="020B0604020202020204" pitchFamily="34" charset="0"/>
              <a:buChar char="•"/>
            </a:pPr>
            <a:r>
              <a:rPr lang="sk-SK" sz="1000" b="1" dirty="0">
                <a:latin typeface="Candara" panose="020E0502030303020204" pitchFamily="34" charset="0"/>
              </a:rPr>
              <a:t>trus bylinožravých zvierat</a:t>
            </a:r>
          </a:p>
          <a:p>
            <a:pPr marL="171450" indent="-171450">
              <a:buFont typeface="Arial" panose="020B0604020202020204" pitchFamily="34" charset="0"/>
              <a:buChar char="•"/>
            </a:pPr>
            <a:r>
              <a:rPr lang="sk-SK" sz="1000" b="1" dirty="0">
                <a:latin typeface="Candara" panose="020E0502030303020204" pitchFamily="34" charset="0"/>
              </a:rPr>
              <a:t>natrhaný kartón</a:t>
            </a:r>
            <a:r>
              <a:rPr lang="sk-SK" sz="1000" dirty="0">
                <a:latin typeface="Candara" panose="020E0502030303020204" pitchFamily="34" charset="0"/>
              </a:rPr>
              <a:t>, nefarbený, bez lepiacej pásky</a:t>
            </a:r>
          </a:p>
          <a:p>
            <a:pPr marL="171450" indent="-171450">
              <a:buFont typeface="Arial" panose="020B0604020202020204" pitchFamily="34" charset="0"/>
              <a:buChar char="•"/>
            </a:pPr>
            <a:r>
              <a:rPr lang="sk-SK" sz="1000" b="1" dirty="0">
                <a:latin typeface="Candara" panose="020E0502030303020204" pitchFamily="34" charset="0"/>
              </a:rPr>
              <a:t>šupky z citrusov len v malom množstve </a:t>
            </a:r>
            <a:r>
              <a:rPr lang="sk-SK" sz="1000" dirty="0">
                <a:latin typeface="Candara" panose="020E0502030303020204" pitchFamily="34" charset="0"/>
              </a:rPr>
              <a:t>(citrón, pomaranč, grep, zázvor, banán, ...)</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D38C55"/>
              </a:gs>
              <a:gs pos="50000">
                <a:srgbClr val="A94907"/>
              </a:gs>
              <a:gs pos="100000">
                <a:srgbClr val="883F0E"/>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rgbClr val="E9C4A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5" y="176880"/>
            <a:ext cx="2908644" cy="830997"/>
          </a:xfrm>
          <a:prstGeom prst="rect">
            <a:avLst/>
          </a:prstGeom>
          <a:noFill/>
        </p:spPr>
        <p:txBody>
          <a:bodyPr wrap="square" rtlCol="0">
            <a:spAutoFit/>
          </a:bodyPr>
          <a:lstStyle/>
          <a:p>
            <a:r>
              <a:rPr lang="sk-SK" sz="4800" dirty="0">
                <a:solidFill>
                  <a:srgbClr val="883F0E"/>
                </a:solidFill>
                <a:latin typeface="Candara" panose="020E0502030303020204" pitchFamily="34" charset="0"/>
              </a:rPr>
              <a:t>Bioodpad</a:t>
            </a:r>
            <a:endParaRPr lang="en-US" sz="4800" dirty="0">
              <a:solidFill>
                <a:srgbClr val="883F0E"/>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5" y="1025953"/>
            <a:ext cx="4056726" cy="830997"/>
          </a:xfrm>
          <a:prstGeom prst="rect">
            <a:avLst/>
          </a:prstGeom>
          <a:noFill/>
        </p:spPr>
        <p:txBody>
          <a:bodyPr wrap="square" rtlCol="0">
            <a:spAutoFit/>
          </a:bodyPr>
          <a:lstStyle/>
          <a:p>
            <a:r>
              <a:rPr lang="sk-SK" sz="1600" dirty="0">
                <a:solidFill>
                  <a:srgbClr val="883F0E"/>
                </a:solidFill>
                <a:latin typeface="Candara" panose="020E0502030303020204" pitchFamily="34" charset="0"/>
              </a:rPr>
              <a:t>Biologicky rozložiteľný odpad umiestňujeme do </a:t>
            </a:r>
            <a:r>
              <a:rPr lang="sk-SK" sz="1600" b="1" dirty="0">
                <a:solidFill>
                  <a:srgbClr val="883F0E"/>
                </a:solidFill>
                <a:latin typeface="Candara" panose="020E0502030303020204" pitchFamily="34" charset="0"/>
              </a:rPr>
              <a:t>hnedých</a:t>
            </a:r>
            <a:r>
              <a:rPr lang="sk-SK" sz="1600" dirty="0">
                <a:solidFill>
                  <a:srgbClr val="883F0E"/>
                </a:solidFill>
                <a:latin typeface="Candara" panose="020E0502030303020204" pitchFamily="34" charset="0"/>
              </a:rPr>
              <a:t> zberných nádob alebo </a:t>
            </a:r>
          </a:p>
          <a:p>
            <a:r>
              <a:rPr lang="sk-SK" sz="1600" dirty="0">
                <a:solidFill>
                  <a:srgbClr val="883F0E"/>
                </a:solidFill>
                <a:latin typeface="Candara" panose="020E0502030303020204" pitchFamily="34" charset="0"/>
              </a:rPr>
              <a:t>do domácich či komunitných </a:t>
            </a:r>
            <a:r>
              <a:rPr lang="sk-SK" sz="1600" b="1" dirty="0" err="1">
                <a:solidFill>
                  <a:srgbClr val="883F0E"/>
                </a:solidFill>
                <a:latin typeface="Candara" panose="020E0502030303020204" pitchFamily="34" charset="0"/>
              </a:rPr>
              <a:t>kompostérov</a:t>
            </a:r>
            <a:endParaRPr lang="sk-SK" sz="1600" dirty="0">
              <a:solidFill>
                <a:srgbClr val="883F0E"/>
              </a:solidFill>
              <a:latin typeface="Candara" panose="020E0502030303020204" pitchFamily="34" charset="0"/>
            </a:endParaRPr>
          </a:p>
        </p:txBody>
      </p:sp>
      <p:pic>
        <p:nvPicPr>
          <p:cNvPr id="20" name="Graphic 19" descr="Apple">
            <a:extLst>
              <a:ext uri="{FF2B5EF4-FFF2-40B4-BE49-F238E27FC236}">
                <a16:creationId xmlns="" xmlns:a16="http://schemas.microsoft.com/office/drawing/2014/main" id="{BBF2CFC1-6CB8-4BCD-B3B8-59996B16C58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417417" y="120012"/>
            <a:ext cx="972513" cy="972513"/>
          </a:xfrm>
          <a:prstGeom prst="rect">
            <a:avLst/>
          </a:prstGeom>
        </p:spPr>
      </p:pic>
      <p:sp>
        <p:nvSpPr>
          <p:cNvPr id="33" name="Zástupný symbol päty 4">
            <a:extLst>
              <a:ext uri="{FF2B5EF4-FFF2-40B4-BE49-F238E27FC236}">
                <a16:creationId xmlns="" xmlns:a16="http://schemas.microsoft.com/office/drawing/2014/main" id="{ACEF31AE-96B6-F748-BBEC-34E5220E8250}"/>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4" name="BlokTextu 23">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51227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descr="Deciduous tree">
            <a:extLst>
              <a:ext uri="{FF2B5EF4-FFF2-40B4-BE49-F238E27FC236}">
                <a16:creationId xmlns="" xmlns:a16="http://schemas.microsoft.com/office/drawing/2014/main" id="{185E8B5E-E6D2-4609-A0A2-54BA7E9DB0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861242" y="5292635"/>
            <a:ext cx="1709731" cy="1709731"/>
          </a:xfrm>
          <a:prstGeom prst="rect">
            <a:avLst/>
          </a:prstGeom>
        </p:spPr>
      </p:pic>
      <p:pic>
        <p:nvPicPr>
          <p:cNvPr id="42" name="Graphic 41" descr="Flower">
            <a:extLst>
              <a:ext uri="{FF2B5EF4-FFF2-40B4-BE49-F238E27FC236}">
                <a16:creationId xmlns="" xmlns:a16="http://schemas.microsoft.com/office/drawing/2014/main" id="{E071250E-EB81-4187-90D4-CA1189ABF8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655278" y="2791719"/>
            <a:ext cx="1915695" cy="1915695"/>
          </a:xfrm>
          <a:prstGeom prst="rect">
            <a:avLst/>
          </a:prstGeom>
        </p:spPr>
      </p:pic>
      <p:pic>
        <p:nvPicPr>
          <p:cNvPr id="41" name="Graphic 40" descr="Pizza">
            <a:extLst>
              <a:ext uri="{FF2B5EF4-FFF2-40B4-BE49-F238E27FC236}">
                <a16:creationId xmlns="" xmlns:a16="http://schemas.microsoft.com/office/drawing/2014/main" id="{F12605B7-3A1E-4A6A-B11A-388F25C2C4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657140" y="353398"/>
            <a:ext cx="1915695" cy="1915695"/>
          </a:xfrm>
          <a:prstGeom prst="rect">
            <a:avLst/>
          </a:prstGeom>
        </p:spPr>
      </p:pic>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15</a:t>
            </a:fld>
            <a:endParaRPr lang="cs-CZ">
              <a:latin typeface="Candara" panose="020E0502030303020204" pitchFamily="34" charset="0"/>
            </a:endParaRPr>
          </a:p>
        </p:txBody>
      </p:sp>
      <p:grpSp>
        <p:nvGrpSpPr>
          <p:cNvPr id="48" name="Group 47">
            <a:extLst>
              <a:ext uri="{FF2B5EF4-FFF2-40B4-BE49-F238E27FC236}">
                <a16:creationId xmlns="" xmlns:a16="http://schemas.microsoft.com/office/drawing/2014/main" id="{A653C5B6-F9D8-4560-B86A-2DB64FB0075A}"/>
              </a:ext>
            </a:extLst>
          </p:cNvPr>
          <p:cNvGrpSpPr/>
          <p:nvPr/>
        </p:nvGrpSpPr>
        <p:grpSpPr>
          <a:xfrm>
            <a:off x="132239" y="327257"/>
            <a:ext cx="1456897" cy="1431387"/>
            <a:chOff x="1716878" y="5266062"/>
            <a:chExt cx="1456897" cy="1431387"/>
          </a:xfrm>
        </p:grpSpPr>
        <p:grpSp>
          <p:nvGrpSpPr>
            <p:cNvPr id="30" name="Group 29">
              <a:extLst>
                <a:ext uri="{FF2B5EF4-FFF2-40B4-BE49-F238E27FC236}">
                  <a16:creationId xmlns="" xmlns:a16="http://schemas.microsoft.com/office/drawing/2014/main" id="{0D05F76A-1B48-4EF3-8FFA-8A9B95D4D46E}"/>
                </a:ext>
              </a:extLst>
            </p:cNvPr>
            <p:cNvGrpSpPr/>
            <p:nvPr/>
          </p:nvGrpSpPr>
          <p:grpSpPr>
            <a:xfrm>
              <a:off x="1871663" y="5617449"/>
              <a:ext cx="1080000" cy="1080000"/>
              <a:chOff x="4079626" y="3565829"/>
              <a:chExt cx="1080000" cy="1080000"/>
            </a:xfrm>
          </p:grpSpPr>
          <p:sp>
            <p:nvSpPr>
              <p:cNvPr id="25" name="Oval 24">
                <a:extLst>
                  <a:ext uri="{FF2B5EF4-FFF2-40B4-BE49-F238E27FC236}">
                    <a16:creationId xmlns="" xmlns:a16="http://schemas.microsoft.com/office/drawing/2014/main" id="{21C1EF4C-49C4-4608-88DD-C97974129C38}"/>
                  </a:ext>
                </a:extLst>
              </p:cNvPr>
              <p:cNvSpPr/>
              <p:nvPr/>
            </p:nvSpPr>
            <p:spPr>
              <a:xfrm>
                <a:off x="4079626" y="3565829"/>
                <a:ext cx="1080000" cy="1080000"/>
              </a:xfrm>
              <a:prstGeom prst="ellipse">
                <a:avLst/>
              </a:prstGeom>
              <a:gradFill>
                <a:gsLst>
                  <a:gs pos="0">
                    <a:srgbClr val="D38C55"/>
                  </a:gs>
                  <a:gs pos="50000">
                    <a:srgbClr val="A94907"/>
                  </a:gs>
                  <a:gs pos="100000">
                    <a:srgbClr val="883F0E"/>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250832" y="3737035"/>
                <a:ext cx="737589" cy="737589"/>
              </a:xfrm>
              <a:prstGeom prst="rect">
                <a:avLst/>
              </a:prstGeom>
            </p:spPr>
          </p:pic>
        </p:grpSp>
        <p:sp>
          <p:nvSpPr>
            <p:cNvPr id="46" name="TextBox 45">
              <a:extLst>
                <a:ext uri="{FF2B5EF4-FFF2-40B4-BE49-F238E27FC236}">
                  <a16:creationId xmlns="" xmlns:a16="http://schemas.microsoft.com/office/drawing/2014/main" id="{F6C615F7-79EC-4E43-A566-3C7F20889689}"/>
                </a:ext>
              </a:extLst>
            </p:cNvPr>
            <p:cNvSpPr txBox="1"/>
            <p:nvPr/>
          </p:nvSpPr>
          <p:spPr>
            <a:xfrm>
              <a:off x="1716878" y="52660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50" name="Group 49">
            <a:extLst>
              <a:ext uri="{FF2B5EF4-FFF2-40B4-BE49-F238E27FC236}">
                <a16:creationId xmlns="" xmlns:a16="http://schemas.microsoft.com/office/drawing/2014/main" id="{F92AD985-0A06-4E5C-9967-7CBB6B2C2C85}"/>
              </a:ext>
            </a:extLst>
          </p:cNvPr>
          <p:cNvGrpSpPr/>
          <p:nvPr/>
        </p:nvGrpSpPr>
        <p:grpSpPr>
          <a:xfrm>
            <a:off x="504171" y="4715588"/>
            <a:ext cx="1080000" cy="1726332"/>
            <a:chOff x="4343384" y="3813890"/>
            <a:chExt cx="1080000" cy="1726332"/>
          </a:xfrm>
        </p:grpSpPr>
        <p:grpSp>
          <p:nvGrpSpPr>
            <p:cNvPr id="31" name="Group 30">
              <a:extLst>
                <a:ext uri="{FF2B5EF4-FFF2-40B4-BE49-F238E27FC236}">
                  <a16:creationId xmlns="" xmlns:a16="http://schemas.microsoft.com/office/drawing/2014/main" id="{AADF4358-BCC6-44E6-BB0D-7B63CE804D25}"/>
                </a:ext>
              </a:extLst>
            </p:cNvPr>
            <p:cNvGrpSpPr/>
            <p:nvPr/>
          </p:nvGrpSpPr>
          <p:grpSpPr>
            <a:xfrm>
              <a:off x="4343384" y="4460222"/>
              <a:ext cx="1080000" cy="1080000"/>
              <a:chOff x="2569086" y="5232207"/>
              <a:chExt cx="1080000" cy="1080000"/>
            </a:xfrm>
          </p:grpSpPr>
          <p:sp>
            <p:nvSpPr>
              <p:cNvPr id="27" name="Oval 26">
                <a:extLst>
                  <a:ext uri="{FF2B5EF4-FFF2-40B4-BE49-F238E27FC236}">
                    <a16:creationId xmlns="" xmlns:a16="http://schemas.microsoft.com/office/drawing/2014/main" id="{9407074D-EC63-43A0-8E27-03020289A565}"/>
                  </a:ext>
                </a:extLst>
              </p:cNvPr>
              <p:cNvSpPr/>
              <p:nvPr/>
            </p:nvSpPr>
            <p:spPr>
              <a:xfrm>
                <a:off x="2569086" y="5232207"/>
                <a:ext cx="1080000" cy="1080000"/>
              </a:xfrm>
              <a:prstGeom prst="ellipse">
                <a:avLst/>
              </a:prstGeom>
              <a:gradFill>
                <a:gsLst>
                  <a:gs pos="0">
                    <a:srgbClr val="D38C55"/>
                  </a:gs>
                  <a:gs pos="50000">
                    <a:srgbClr val="A94907"/>
                  </a:gs>
                  <a:gs pos="100000">
                    <a:srgbClr val="883F0E"/>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740291" y="5403412"/>
                <a:ext cx="737589" cy="737589"/>
              </a:xfrm>
              <a:prstGeom prst="rect">
                <a:avLst/>
              </a:prstGeom>
            </p:spPr>
          </p:pic>
        </p:grpSp>
        <p:sp>
          <p:nvSpPr>
            <p:cNvPr id="49" name="TextBox 48">
              <a:extLst>
                <a:ext uri="{FF2B5EF4-FFF2-40B4-BE49-F238E27FC236}">
                  <a16:creationId xmlns="" xmlns:a16="http://schemas.microsoft.com/office/drawing/2014/main" id="{0826E0D5-088A-4C9B-AC8D-8152F0C5BD8E}"/>
                </a:ext>
              </a:extLst>
            </p:cNvPr>
            <p:cNvSpPr txBox="1"/>
            <p:nvPr/>
          </p:nvSpPr>
          <p:spPr>
            <a:xfrm>
              <a:off x="4343384" y="3813890"/>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237890"/>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5599" y="4616819"/>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a:solidFill>
                <a:srgbClr val="A94907"/>
              </a:solidFill>
            </a:ln>
          </p:spPr>
          <p:style>
            <a:lnRef idx="1">
              <a:schemeClr val="accent2"/>
            </a:lnRef>
            <a:fillRef idx="0">
              <a:schemeClr val="accent2"/>
            </a:fillRef>
            <a:effectRef idx="0">
              <a:schemeClr val="accent2"/>
            </a:effectRef>
            <a:fontRef idx="minor">
              <a:schemeClr val="tx1"/>
            </a:fontRef>
          </p:style>
        </p:cxnSp>
      </p:grpSp>
      <p:sp>
        <p:nvSpPr>
          <p:cNvPr id="36" name="TextBox 35">
            <a:extLst>
              <a:ext uri="{FF2B5EF4-FFF2-40B4-BE49-F238E27FC236}">
                <a16:creationId xmlns="" xmlns:a16="http://schemas.microsoft.com/office/drawing/2014/main" id="{35339029-A7C9-470C-AAE1-826C6AF0354B}"/>
              </a:ext>
            </a:extLst>
          </p:cNvPr>
          <p:cNvSpPr txBox="1"/>
          <p:nvPr/>
        </p:nvSpPr>
        <p:spPr>
          <a:xfrm>
            <a:off x="1823433" y="245466"/>
            <a:ext cx="4757931" cy="4555093"/>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mäso, ryby, kosti a mliečne výrobky </a:t>
            </a:r>
            <a:r>
              <a:rPr lang="sk-SK" sz="1000" dirty="0">
                <a:latin typeface="Candara" panose="020E0502030303020204" pitchFamily="34" charset="0"/>
              </a:rPr>
              <a:t>(maslo, mlieko, kefír, syr, ...) -&gt; DOMÁCIM či FARMÁRSKYM ZVIERATÁM, SLIEPKAM, ale prinajhoršom ZMESOVÝ KOMUNÁLNY ODPAD</a:t>
            </a:r>
          </a:p>
          <a:p>
            <a:pPr marL="171450" indent="-171450">
              <a:buFont typeface="Arial" panose="020B0604020202020204" pitchFamily="34" charset="0"/>
              <a:buChar char="•"/>
            </a:pPr>
            <a:r>
              <a:rPr lang="sk-SK" sz="1000" b="1" dirty="0">
                <a:latin typeface="Candara" panose="020E0502030303020204" pitchFamily="34" charset="0"/>
              </a:rPr>
              <a:t>olej, masť, tuky a mastné potraviny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panvicu od oleja/masti vytrieť papierom a ten hodiť do ZMESOVÉHO KOMUNÁLNEHO</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ODPADU; rastlinné oleje (napr. po vysmážaní, prípadne slúžiace ako nálev potravín: sušené paradajky, rybičky, ...) vo väčšom množstve zbierať cez sitko do PET fľaše a odniesť na recykláciu na zberné miesta: napr. vybrané čerpacie stanice Slovnaft: </a:t>
            </a:r>
            <a:r>
              <a:rPr lang="sk-SK" sz="1000" dirty="0">
                <a:latin typeface="Candara" panose="020E0502030303020204" pitchFamily="34" charset="0"/>
                <a:hlinkClick r:id="rId12"/>
              </a:rPr>
              <a:t>https://slovnaft.sk/sk/cerpacie-stanice/predajne/zber-pouziteho-kuchynskeho-oleja</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veľmi plesnivé potraviny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trus mäsožravých zvierat, psie a mačacie výkaly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plast, kov, sklo, VKM</a:t>
            </a:r>
            <a:r>
              <a:rPr lang="sk-SK" sz="1000" dirty="0">
                <a:latin typeface="Candara" panose="020E0502030303020204" pitchFamily="34" charset="0"/>
              </a:rPr>
              <a:t>, ... -&gt; PRÍSLUŠNÁ NÁDOBA NA TRIEDENÝ ODPAD</a:t>
            </a:r>
          </a:p>
          <a:p>
            <a:pPr marL="171450" indent="-171450">
              <a:buFont typeface="Arial" panose="020B0604020202020204" pitchFamily="34" charset="0"/>
              <a:buChar char="•"/>
            </a:pPr>
            <a:r>
              <a:rPr lang="sk-SK" sz="1000" b="1" dirty="0">
                <a:latin typeface="Candara" panose="020E0502030303020204" pitchFamily="34" charset="0"/>
              </a:rPr>
              <a:t>piliny z drevotriesky </a:t>
            </a:r>
            <a:r>
              <a:rPr lang="sk-SK" sz="1000" dirty="0">
                <a:latin typeface="Candara" panose="020E0502030303020204" pitchFamily="34" charset="0"/>
              </a:rPr>
              <a:t>(kvôli lepidlám)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uhynuté zvieratá </a:t>
            </a:r>
            <a:r>
              <a:rPr lang="sk-SK" sz="1000" dirty="0">
                <a:latin typeface="Candara" panose="020E0502030303020204" pitchFamily="34" charset="0"/>
              </a:rPr>
              <a:t>-&gt; KAFILÉRIA</a:t>
            </a:r>
          </a:p>
          <a:p>
            <a:pPr marL="171450" indent="-171450">
              <a:buFont typeface="Arial" panose="020B0604020202020204" pitchFamily="34" charset="0"/>
              <a:buChar char="•"/>
            </a:pPr>
            <a:r>
              <a:rPr lang="sk-SK" sz="1000" b="1" dirty="0">
                <a:latin typeface="Candara" panose="020E0502030303020204" pitchFamily="34" charset="0"/>
              </a:rPr>
              <a:t>nylonové čajové vrecúška či lepené čajové vrecúška </a:t>
            </a:r>
            <a:r>
              <a:rPr lang="sk-SK" sz="1000" dirty="0">
                <a:latin typeface="Candara" panose="020E0502030303020204" pitchFamily="34" charset="0"/>
              </a:rPr>
              <a:t>(pri lepení sa používa tenká vrstva polypropylénu)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lieky</a:t>
            </a:r>
            <a:r>
              <a:rPr lang="sk-SK" sz="1000" dirty="0">
                <a:latin typeface="Candara" panose="020E0502030303020204" pitchFamily="34" charset="0"/>
              </a:rPr>
              <a:t> -&gt; do LEKÁRNE</a:t>
            </a:r>
          </a:p>
          <a:p>
            <a:pPr marL="171450" indent="-171450">
              <a:buFont typeface="Arial" panose="020B0604020202020204" pitchFamily="34" charset="0"/>
              <a:buChar char="•"/>
            </a:pPr>
            <a:r>
              <a:rPr lang="sk-SK" sz="1000" b="1" dirty="0">
                <a:latin typeface="Candara" panose="020E0502030303020204" pitchFamily="34" charset="0"/>
              </a:rPr>
              <a:t>kamene</a:t>
            </a:r>
            <a:r>
              <a:rPr lang="sk-SK" sz="1000" dirty="0">
                <a:latin typeface="Candara" panose="020E0502030303020204" pitchFamily="34" charset="0"/>
              </a:rPr>
              <a:t> -&gt; PRÍRODA (ak sú skutočne prírodné)</a:t>
            </a:r>
          </a:p>
          <a:p>
            <a:pPr marL="171450" indent="-171450">
              <a:buFont typeface="Arial" panose="020B0604020202020204" pitchFamily="34" charset="0"/>
              <a:buChar char="•"/>
            </a:pPr>
            <a:r>
              <a:rPr lang="sk-SK" sz="1000" b="1" dirty="0">
                <a:latin typeface="Candara" panose="020E0502030303020204" pitchFamily="34" charset="0"/>
              </a:rPr>
              <a:t>obsah</a:t>
            </a:r>
            <a:r>
              <a:rPr lang="sk-SK" sz="1000" dirty="0">
                <a:latin typeface="Candara" panose="020E0502030303020204" pitchFamily="34" charset="0"/>
              </a:rPr>
              <a:t> </a:t>
            </a:r>
            <a:r>
              <a:rPr lang="sk-SK" sz="1000" b="1" dirty="0">
                <a:latin typeface="Candara" panose="020E0502030303020204" pitchFamily="34" charset="0"/>
              </a:rPr>
              <a:t>vrecka z vysávača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cigarety</a:t>
            </a:r>
            <a:r>
              <a:rPr lang="sk-SK" sz="1000" dirty="0">
                <a:latin typeface="Candara" panose="020E0502030303020204" pitchFamily="34" charset="0"/>
              </a:rPr>
              <a:t>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čokoľvek v rozpore s pravidlami </a:t>
            </a:r>
            <a:r>
              <a:rPr lang="sk-SK" sz="1000" b="1" dirty="0" err="1">
                <a:latin typeface="Candara" panose="020E0502030303020204" pitchFamily="34" charset="0"/>
              </a:rPr>
              <a:t>kompostovacej</a:t>
            </a:r>
            <a:r>
              <a:rPr lang="sk-SK" sz="1000" b="1" dirty="0">
                <a:latin typeface="Candara" panose="020E0502030303020204" pitchFamily="34" charset="0"/>
              </a:rPr>
              <a:t> skupiny, ak sme zapojení do komunitného kompostovania </a:t>
            </a:r>
            <a:r>
              <a:rPr lang="sk-SK" sz="1000" dirty="0">
                <a:latin typeface="Candara" panose="020E0502030303020204" pitchFamily="34" charset="0"/>
              </a:rPr>
              <a:t>(napr. suché či plesnivé pečivo kvôli hlodavcom nie)</a:t>
            </a:r>
          </a:p>
          <a:p>
            <a:pPr marL="171450" indent="-171450">
              <a:buFont typeface="Arial" panose="020B0604020202020204" pitchFamily="34" charset="0"/>
              <a:buChar char="•"/>
            </a:pPr>
            <a:r>
              <a:rPr lang="sk-SK" sz="1000" b="1" dirty="0">
                <a:latin typeface="Candara" panose="020E0502030303020204" pitchFamily="34" charset="0"/>
              </a:rPr>
              <a:t>použité (hoci aj kompostovateľné) plienky </a:t>
            </a:r>
            <a:r>
              <a:rPr lang="sk-SK" sz="1000" dirty="0">
                <a:latin typeface="Candara" panose="020E0502030303020204" pitchFamily="34" charset="0"/>
              </a:rPr>
              <a:t>– z hygienického hľadiska neodporúčame, na tie by mali slúžiť špeciálne kompostéry na špeciálnych miestach, ktoré zatiaľ na Slovensku, žiaľ, nemáme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p:txBody>
      </p:sp>
      <p:sp>
        <p:nvSpPr>
          <p:cNvPr id="37" name="TextBox 36">
            <a:extLst>
              <a:ext uri="{FF2B5EF4-FFF2-40B4-BE49-F238E27FC236}">
                <a16:creationId xmlns="" xmlns:a16="http://schemas.microsoft.com/office/drawing/2014/main" id="{576541C9-AEE1-4BBD-8EA3-864126E03835}"/>
              </a:ext>
            </a:extLst>
          </p:cNvPr>
          <p:cNvSpPr txBox="1"/>
          <p:nvPr/>
        </p:nvSpPr>
        <p:spPr>
          <a:xfrm>
            <a:off x="1855737" y="4629672"/>
            <a:ext cx="4810687" cy="3631763"/>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chlieb, pečivo, múka (obyčajné, neochutené, bez obsahu masla, mliečnych či lekvárových náplní) </a:t>
            </a:r>
            <a:r>
              <a:rPr lang="sk-SK" sz="1000">
                <a:latin typeface="Candara" panose="020E0502030303020204" pitchFamily="34" charset="0"/>
              </a:rPr>
              <a:t>lákajú hlodavce, </a:t>
            </a:r>
            <a:r>
              <a:rPr lang="sk-SK" sz="1000" dirty="0">
                <a:latin typeface="Candara" panose="020E0502030303020204" pitchFamily="34" charset="0"/>
              </a:rPr>
              <a:t>t</a:t>
            </a:r>
            <a:r>
              <a:rPr lang="sk-SK" sz="1000">
                <a:latin typeface="Candara" panose="020E0502030303020204" pitchFamily="34" charset="0"/>
              </a:rPr>
              <a:t>aktiež </a:t>
            </a:r>
            <a:r>
              <a:rPr lang="sk-SK" sz="1000" dirty="0">
                <a:latin typeface="Candara" panose="020E0502030303020204" pitchFamily="34" charset="0"/>
              </a:rPr>
              <a:t>spôsobujú plieseň a kysnutie, preto ich neodporúčame vhadzovať do kompostéru</a:t>
            </a:r>
          </a:p>
          <a:p>
            <a:pPr marL="171450" indent="-171450">
              <a:buFont typeface="Arial" panose="020B0604020202020204" pitchFamily="34" charset="0"/>
              <a:buChar char="•"/>
            </a:pPr>
            <a:r>
              <a:rPr lang="sk-SK" sz="1000" dirty="0">
                <a:latin typeface="Candara" panose="020E0502030303020204" pitchFamily="34" charset="0"/>
              </a:rPr>
              <a:t>kompostovateľný bioodpad končiaci na skládke je veľkým ekologickým problémom -&gt; pri stlačení iným odpadom nie je prísun kyslíka pre optimálne (tzv. aeróbne) rozkladanie organického materiálu a vzniknuté hnilobné procesy uvoľňujú do ovzdušia škodlivé plyny ako metán, jeden z najagresívnejších </a:t>
            </a:r>
            <a:r>
              <a:rPr lang="sk-SK" sz="1000" dirty="0" err="1">
                <a:latin typeface="Candara" panose="020E0502030303020204" pitchFamily="34" charset="0"/>
              </a:rPr>
              <a:t>sklenníkových</a:t>
            </a:r>
            <a:r>
              <a:rPr lang="sk-SK" sz="1000" dirty="0">
                <a:latin typeface="Candara" panose="020E0502030303020204" pitchFamily="34" charset="0"/>
              </a:rPr>
              <a:t> plynov (väčšie skládky odpadov sú povinné tieto plyny zachytávať)</a:t>
            </a:r>
          </a:p>
          <a:p>
            <a:pPr marL="171450" indent="-171450">
              <a:buFont typeface="Arial" panose="020B0604020202020204" pitchFamily="34" charset="0"/>
              <a:buChar char="•"/>
            </a:pPr>
            <a:r>
              <a:rPr lang="sk-SK" sz="1000" dirty="0">
                <a:latin typeface="Candara" panose="020E0502030303020204" pitchFamily="34" charset="0"/>
              </a:rPr>
              <a:t>bioodpad končiaci v spaľovni prispieva k produkcii škodlivých a nebezpečných plynov ako napr. </a:t>
            </a:r>
            <a:r>
              <a:rPr lang="sk-SK" sz="1000" dirty="0" err="1">
                <a:latin typeface="Candara" panose="020E0502030303020204" pitchFamily="34" charset="0"/>
              </a:rPr>
              <a:t>dioxín</a:t>
            </a:r>
            <a:endParaRPr lang="sk-SK" sz="1000" dirty="0">
              <a:latin typeface="Candara" panose="020E0502030303020204" pitchFamily="34" charset="0"/>
            </a:endParaRPr>
          </a:p>
          <a:p>
            <a:pPr marL="171450" indent="-171450">
              <a:buFont typeface="Arial" panose="020B0604020202020204" pitchFamily="34" charset="0"/>
              <a:buChar char="•"/>
            </a:pPr>
            <a:r>
              <a:rPr lang="sk-SK" sz="1000" dirty="0">
                <a:latin typeface="Candara" panose="020E0502030303020204" pitchFamily="34" charset="0"/>
              </a:rPr>
              <a:t>kompostovanie je veľmi jednoduché aj v domácnosti – do domáceho </a:t>
            </a:r>
            <a:r>
              <a:rPr lang="sk-SK" sz="1000" dirty="0" err="1">
                <a:latin typeface="Candara" panose="020E0502030303020204" pitchFamily="34" charset="0"/>
              </a:rPr>
              <a:t>vermikompostéra</a:t>
            </a:r>
            <a:r>
              <a:rPr lang="sk-SK" sz="1000" dirty="0">
                <a:latin typeface="Candara" panose="020E0502030303020204" pitchFamily="34" charset="0"/>
              </a:rPr>
              <a:t> stačí len prihadzovať kuchynský bioodpad, občas premiešať či skontrolovať vlhkosť – je to vlastne len 1 ďalší kôš na triedený odpad, na ktorý si človek zvykne veľmi rýchlo</a:t>
            </a:r>
          </a:p>
          <a:p>
            <a:pPr marL="171450" indent="-171450">
              <a:buFont typeface="Arial" panose="020B0604020202020204" pitchFamily="34" charset="0"/>
              <a:buChar char="•"/>
            </a:pPr>
            <a:r>
              <a:rPr lang="sk-SK" sz="1000" dirty="0">
                <a:latin typeface="Candara" panose="020E0502030303020204" pitchFamily="34" charset="0"/>
              </a:rPr>
              <a:t>čím menšie kúsky (cca veľkosť palca), tým rýchlejšie sa premenia na kompost</a:t>
            </a:r>
          </a:p>
          <a:p>
            <a:pPr marL="171450" indent="-171450">
              <a:buFont typeface="Arial" panose="020B0604020202020204" pitchFamily="34" charset="0"/>
              <a:buChar char="•"/>
            </a:pPr>
            <a:r>
              <a:rPr lang="sk-SK" sz="1000" dirty="0">
                <a:latin typeface="Candara" panose="020E0502030303020204" pitchFamily="34" charset="0"/>
              </a:rPr>
              <a:t>kompost je dobré pravidelne premiešavať = prevzdušňovať (s výnimkou </a:t>
            </a:r>
            <a:r>
              <a:rPr lang="sk-SK" sz="1000" dirty="0" err="1">
                <a:latin typeface="Candara" panose="020E0502030303020204" pitchFamily="34" charset="0"/>
              </a:rPr>
              <a:t>vermikompostu</a:t>
            </a:r>
            <a:r>
              <a:rPr lang="sk-SK" sz="1000" dirty="0">
                <a:latin typeface="Candara" panose="020E0502030303020204" pitchFamily="34" charset="0"/>
              </a:rPr>
              <a:t>, ktorý si dážďovky prevzdušňujú samé)</a:t>
            </a:r>
          </a:p>
          <a:p>
            <a:pPr marL="171450" indent="-171450">
              <a:buFont typeface="Arial" panose="020B0604020202020204" pitchFamily="34" charset="0"/>
              <a:buChar char="•"/>
            </a:pPr>
            <a:r>
              <a:rPr lang="sk-SK" sz="1000" dirty="0">
                <a:latin typeface="Candara" panose="020E0502030303020204" pitchFamily="34" charset="0"/>
              </a:rPr>
              <a:t>kompost by mal byť stále vlhký – ani príliš suchý, ani príliš mokrý -&gt; suchý kompost zvlhčiť napríklad mokrým papierom alebo poliať vodou; do príliš mokrého kompostu je zase dobré vmiešať suché lístie, slamu, natrhaný papier či kartón alebo drevnú štiepku</a:t>
            </a:r>
          </a:p>
          <a:p>
            <a:pPr marL="171450" indent="-171450">
              <a:buFont typeface="Arial" panose="020B0604020202020204" pitchFamily="34" charset="0"/>
              <a:buChar char="•"/>
            </a:pPr>
            <a:r>
              <a:rPr lang="sk-SK" sz="1000" dirty="0">
                <a:latin typeface="Candara" panose="020E0502030303020204" pitchFamily="34" charset="0"/>
              </a:rPr>
              <a:t>ako správne kompostovať, poradia aj odborníci, napr.: priateliazeme.sk/</a:t>
            </a:r>
            <a:r>
              <a:rPr lang="sk-SK" sz="1000" dirty="0" err="1">
                <a:latin typeface="Candara" panose="020E0502030303020204" pitchFamily="34" charset="0"/>
              </a:rPr>
              <a:t>spz</a:t>
            </a:r>
            <a:r>
              <a:rPr lang="sk-SK" sz="1000" dirty="0">
                <a:latin typeface="Candara" panose="020E0502030303020204" pitchFamily="34" charset="0"/>
              </a:rPr>
              <a:t>, kompostuj.me, menejodpadu.sk, ...</a:t>
            </a:r>
          </a:p>
        </p:txBody>
      </p:sp>
      <p:sp>
        <p:nvSpPr>
          <p:cNvPr id="26" name="Rectangle: Rounded Corners 6">
            <a:extLst>
              <a:ext uri="{FF2B5EF4-FFF2-40B4-BE49-F238E27FC236}">
                <a16:creationId xmlns="" xmlns:a16="http://schemas.microsoft.com/office/drawing/2014/main" id="{35D454EB-5260-4ECC-BDAF-091E672C543C}"/>
              </a:ext>
            </a:extLst>
          </p:cNvPr>
          <p:cNvSpPr/>
          <p:nvPr/>
        </p:nvSpPr>
        <p:spPr>
          <a:xfrm>
            <a:off x="421042" y="8231259"/>
            <a:ext cx="6039136" cy="1015663"/>
          </a:xfrm>
          <a:prstGeom prst="roundRect">
            <a:avLst/>
          </a:prstGeom>
          <a:solidFill>
            <a:srgbClr val="E9C4A9"/>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TextBox 27">
            <a:extLst>
              <a:ext uri="{FF2B5EF4-FFF2-40B4-BE49-F238E27FC236}">
                <a16:creationId xmlns="" xmlns:a16="http://schemas.microsoft.com/office/drawing/2014/main" id="{91AC01DD-1B5D-4499-AFF8-B4D9A162F7F8}"/>
              </a:ext>
            </a:extLst>
          </p:cNvPr>
          <p:cNvSpPr txBox="1"/>
          <p:nvPr/>
        </p:nvSpPr>
        <p:spPr>
          <a:xfrm>
            <a:off x="945774" y="8231259"/>
            <a:ext cx="5138047" cy="1015663"/>
          </a:xfrm>
          <a:prstGeom prst="rect">
            <a:avLst/>
          </a:prstGeom>
          <a:noFill/>
        </p:spPr>
        <p:txBody>
          <a:bodyPr wrap="square" rtlCol="0">
            <a:spAutoFit/>
          </a:bodyPr>
          <a:lstStyle/>
          <a:p>
            <a:pPr algn="ctr"/>
            <a:r>
              <a:rPr lang="sk-SK" sz="1200" b="1" dirty="0">
                <a:solidFill>
                  <a:srgbClr val="883F0E"/>
                </a:solidFill>
                <a:latin typeface="Candara" panose="020E0502030303020204" pitchFamily="34" charset="0"/>
              </a:rPr>
              <a:t>Až 45 % odpadu z domácnosti tvorí bioodpad. </a:t>
            </a:r>
          </a:p>
          <a:p>
            <a:pPr algn="ctr"/>
            <a:endParaRPr lang="sk-SK" sz="1200" b="1" dirty="0">
              <a:solidFill>
                <a:srgbClr val="883F0E"/>
              </a:solidFill>
              <a:latin typeface="Candara" panose="020E0502030303020204" pitchFamily="34" charset="0"/>
            </a:endParaRPr>
          </a:p>
          <a:p>
            <a:pPr algn="ctr"/>
            <a:r>
              <a:rPr lang="sk-SK" sz="1200" b="1" dirty="0">
                <a:solidFill>
                  <a:srgbClr val="883F0E"/>
                </a:solidFill>
                <a:latin typeface="Candara" panose="020E0502030303020204" pitchFamily="34" charset="0"/>
              </a:rPr>
              <a:t>Kompostovaním tak vieme zredukovať množstvo nami vyprodukovaného odpadu takmer o polovicu. O rovnaké množstvo tak zredukujeme </a:t>
            </a:r>
            <a:br>
              <a:rPr lang="sk-SK" sz="1200" b="1" dirty="0">
                <a:solidFill>
                  <a:srgbClr val="883F0E"/>
                </a:solidFill>
                <a:latin typeface="Candara" panose="020E0502030303020204" pitchFamily="34" charset="0"/>
              </a:rPr>
            </a:br>
            <a:r>
              <a:rPr lang="sk-SK" sz="1200" b="1" dirty="0">
                <a:solidFill>
                  <a:srgbClr val="883F0E"/>
                </a:solidFill>
                <a:latin typeface="Candara" panose="020E0502030303020204" pitchFamily="34" charset="0"/>
              </a:rPr>
              <a:t>aj naše náklady na odvoz a spracovanie nášho odpadu.</a:t>
            </a:r>
          </a:p>
        </p:txBody>
      </p:sp>
      <p:sp>
        <p:nvSpPr>
          <p:cNvPr id="29" name="Zástupný symbol päty 4">
            <a:extLst>
              <a:ext uri="{FF2B5EF4-FFF2-40B4-BE49-F238E27FC236}">
                <a16:creationId xmlns="" xmlns:a16="http://schemas.microsoft.com/office/drawing/2014/main" id="{ACEF31AE-96B6-F748-BBEC-34E5220E8250}"/>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32" name="BlokTextu 31">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57436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Shirt">
            <a:extLst>
              <a:ext uri="{FF2B5EF4-FFF2-40B4-BE49-F238E27FC236}">
                <a16:creationId xmlns="" xmlns:a16="http://schemas.microsoft.com/office/drawing/2014/main" id="{28D1F1FA-5087-4922-92A1-59734FA21D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031637" y="7419820"/>
            <a:ext cx="1614487" cy="1614487"/>
          </a:xfrm>
          <a:prstGeom prst="rect">
            <a:avLst/>
          </a:prstGeom>
        </p:spPr>
      </p:pic>
      <p:pic>
        <p:nvPicPr>
          <p:cNvPr id="29" name="Graphic 28" descr="High heels">
            <a:extLst>
              <a:ext uri="{FF2B5EF4-FFF2-40B4-BE49-F238E27FC236}">
                <a16:creationId xmlns="" xmlns:a16="http://schemas.microsoft.com/office/drawing/2014/main" id="{13AB600F-9E87-4640-9D2D-C53DA115ED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67643" y="6783638"/>
            <a:ext cx="1614487" cy="1614487"/>
          </a:xfrm>
          <a:prstGeom prst="rect">
            <a:avLst/>
          </a:prstGeom>
        </p:spPr>
      </p:pic>
      <p:pic>
        <p:nvPicPr>
          <p:cNvPr id="33" name="Graphic 32" descr="Sox">
            <a:extLst>
              <a:ext uri="{FF2B5EF4-FFF2-40B4-BE49-F238E27FC236}">
                <a16:creationId xmlns="" xmlns:a16="http://schemas.microsoft.com/office/drawing/2014/main" id="{E9D9CA7F-053A-47D3-A780-BAE4BFD4FA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792423">
            <a:off x="4704441" y="4603244"/>
            <a:ext cx="1614487" cy="1614487"/>
          </a:xfrm>
          <a:prstGeom prst="rect">
            <a:avLst/>
          </a:prstGeom>
        </p:spPr>
      </p:pic>
      <p:pic>
        <p:nvPicPr>
          <p:cNvPr id="38" name="Graphic 37" descr="Pants">
            <a:extLst>
              <a:ext uri="{FF2B5EF4-FFF2-40B4-BE49-F238E27FC236}">
                <a16:creationId xmlns="" xmlns:a16="http://schemas.microsoft.com/office/drawing/2014/main" id="{5F698A30-B605-493A-923F-2CE18031F3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rot="875462">
            <a:off x="4801075" y="2417623"/>
            <a:ext cx="1614487" cy="1614487"/>
          </a:xfrm>
          <a:prstGeom prst="rect">
            <a:avLst/>
          </a:prstGeom>
        </p:spPr>
      </p:pic>
      <p:grpSp>
        <p:nvGrpSpPr>
          <p:cNvPr id="7" name="Group 6">
            <a:extLst>
              <a:ext uri="{FF2B5EF4-FFF2-40B4-BE49-F238E27FC236}">
                <a16:creationId xmlns="" xmlns:a16="http://schemas.microsoft.com/office/drawing/2014/main" id="{F8F12258-082F-4C2D-85C4-84DEB5796DC7}"/>
              </a:ext>
            </a:extLst>
          </p:cNvPr>
          <p:cNvGrpSpPr/>
          <p:nvPr/>
        </p:nvGrpSpPr>
        <p:grpSpPr>
          <a:xfrm>
            <a:off x="132239" y="5925371"/>
            <a:ext cx="1456897" cy="1431387"/>
            <a:chOff x="132239" y="5204011"/>
            <a:chExt cx="1456897" cy="1431387"/>
          </a:xfrm>
        </p:grpSpPr>
        <p:sp>
          <p:nvSpPr>
            <p:cNvPr id="25" name="Oval 24">
              <a:extLst>
                <a:ext uri="{FF2B5EF4-FFF2-40B4-BE49-F238E27FC236}">
                  <a16:creationId xmlns="" xmlns:a16="http://schemas.microsoft.com/office/drawing/2014/main" id="{21C1EF4C-49C4-4608-88DD-C97974129C38}"/>
                </a:ext>
              </a:extLst>
            </p:cNvPr>
            <p:cNvSpPr/>
            <p:nvPr/>
          </p:nvSpPr>
          <p:spPr>
            <a:xfrm>
              <a:off x="287024" y="5555398"/>
              <a:ext cx="1080000" cy="1080000"/>
            </a:xfrm>
            <a:prstGeom prst="ellipse">
              <a:avLst/>
            </a:prstGeom>
            <a:gradFill>
              <a:gsLst>
                <a:gs pos="0">
                  <a:srgbClr val="BA8CDC"/>
                </a:gs>
                <a:gs pos="50000">
                  <a:srgbClr val="7030A0"/>
                </a:gs>
                <a:gs pos="100000">
                  <a:srgbClr val="4F227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58230" y="5726604"/>
              <a:ext cx="737589" cy="737589"/>
            </a:xfrm>
            <a:prstGeom prst="rect">
              <a:avLst/>
            </a:prstGeom>
          </p:spPr>
        </p:pic>
        <p:sp>
          <p:nvSpPr>
            <p:cNvPr id="46" name="TextBox 45">
              <a:extLst>
                <a:ext uri="{FF2B5EF4-FFF2-40B4-BE49-F238E27FC236}">
                  <a16:creationId xmlns="" xmlns:a16="http://schemas.microsoft.com/office/drawing/2014/main" id="{F6C615F7-79EC-4E43-A566-3C7F20889689}"/>
                </a:ext>
              </a:extLst>
            </p:cNvPr>
            <p:cNvSpPr txBox="1"/>
            <p:nvPr/>
          </p:nvSpPr>
          <p:spPr>
            <a:xfrm>
              <a:off x="132239" y="5204011"/>
              <a:ext cx="1456897" cy="369332"/>
            </a:xfrm>
            <a:prstGeom prst="rect">
              <a:avLst/>
            </a:prstGeom>
            <a:noFill/>
          </p:spPr>
          <p:txBody>
            <a:bodyPr wrap="square" rtlCol="0">
              <a:spAutoFit/>
            </a:bodyPr>
            <a:lstStyle/>
            <a:p>
              <a:pPr algn="ctr"/>
              <a:r>
                <a:rPr lang="sk-SK" b="1" dirty="0">
                  <a:latin typeface="Candara" panose="020E0502030303020204" pitchFamily="34" charset="0"/>
                </a:rPr>
                <a:t>Nenositeľné</a:t>
              </a:r>
              <a:endParaRPr lang="en-US" b="1" dirty="0">
                <a:latin typeface="Candara" panose="020E0502030303020204" pitchFamily="34" charset="0"/>
              </a:endParaRPr>
            </a:p>
          </p:txBody>
        </p:sp>
      </p:gr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16</a:t>
            </a:fld>
            <a:endParaRPr lang="cs-CZ">
              <a:latin typeface="Candara" panose="020E0502030303020204" pitchFamily="34" charset="0"/>
            </a:endParaRPr>
          </a:p>
        </p:txBody>
      </p:sp>
      <p:grpSp>
        <p:nvGrpSpPr>
          <p:cNvPr id="47" name="Group 46">
            <a:extLst>
              <a:ext uri="{FF2B5EF4-FFF2-40B4-BE49-F238E27FC236}">
                <a16:creationId xmlns="" xmlns:a16="http://schemas.microsoft.com/office/drawing/2014/main" id="{AD40F03C-A48F-4DBD-AD05-49E1EF2B2F09}"/>
              </a:ext>
            </a:extLst>
          </p:cNvPr>
          <p:cNvGrpSpPr/>
          <p:nvPr/>
        </p:nvGrpSpPr>
        <p:grpSpPr>
          <a:xfrm>
            <a:off x="323729" y="2450734"/>
            <a:ext cx="1141249" cy="1450369"/>
            <a:chOff x="601016" y="3733922"/>
            <a:chExt cx="1141249" cy="1450369"/>
          </a:xfrm>
        </p:grpSpPr>
        <p:grpSp>
          <p:nvGrpSpPr>
            <p:cNvPr id="23" name="Group 22">
              <a:extLst>
                <a:ext uri="{FF2B5EF4-FFF2-40B4-BE49-F238E27FC236}">
                  <a16:creationId xmlns="" xmlns:a16="http://schemas.microsoft.com/office/drawing/2014/main" id="{36E30E3C-44FD-4CB3-8DD6-144687360290}"/>
                </a:ext>
              </a:extLst>
            </p:cNvPr>
            <p:cNvGrpSpPr/>
            <p:nvPr/>
          </p:nvGrpSpPr>
          <p:grpSpPr>
            <a:xfrm>
              <a:off x="631640" y="4104291"/>
              <a:ext cx="1080000" cy="1080000"/>
              <a:chOff x="1097135" y="3528060"/>
              <a:chExt cx="1080000" cy="1080000"/>
            </a:xfrm>
          </p:grpSpPr>
          <p:sp>
            <p:nvSpPr>
              <p:cNvPr id="22" name="Oval 21">
                <a:extLst>
                  <a:ext uri="{FF2B5EF4-FFF2-40B4-BE49-F238E27FC236}">
                    <a16:creationId xmlns="" xmlns:a16="http://schemas.microsoft.com/office/drawing/2014/main" id="{69736E2C-6EF2-467E-952C-2D54EB6E60C3}"/>
                  </a:ext>
                </a:extLst>
              </p:cNvPr>
              <p:cNvSpPr/>
              <p:nvPr/>
            </p:nvSpPr>
            <p:spPr>
              <a:xfrm>
                <a:off x="1097135" y="3528060"/>
                <a:ext cx="1080000" cy="1080000"/>
              </a:xfrm>
              <a:prstGeom prst="ellipse">
                <a:avLst/>
              </a:prstGeom>
              <a:gradFill>
                <a:gsLst>
                  <a:gs pos="0">
                    <a:srgbClr val="BA8CDC"/>
                  </a:gs>
                  <a:gs pos="50000">
                    <a:srgbClr val="7030A0"/>
                  </a:gs>
                  <a:gs pos="100000">
                    <a:srgbClr val="4F227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268341" y="3699265"/>
                <a:ext cx="737589" cy="737589"/>
              </a:xfrm>
              <a:prstGeom prst="rect">
                <a:avLst/>
              </a:prstGeom>
            </p:spPr>
          </p:pic>
        </p:grpSp>
        <p:sp>
          <p:nvSpPr>
            <p:cNvPr id="45" name="TextBox 44">
              <a:extLst>
                <a:ext uri="{FF2B5EF4-FFF2-40B4-BE49-F238E27FC236}">
                  <a16:creationId xmlns="" xmlns:a16="http://schemas.microsoft.com/office/drawing/2014/main" id="{E7D2C216-18CA-4C48-B6E7-E4AA72125608}"/>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Nositeľné</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85734"/>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5836004"/>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3043" y="2398455"/>
            <a:ext cx="4690604" cy="3016210"/>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predať alebo darovať v bazári, </a:t>
            </a:r>
            <a:r>
              <a:rPr lang="sk-SK" sz="1000" dirty="0">
                <a:latin typeface="Candara" panose="020E0502030303020204" pitchFamily="34" charset="0"/>
              </a:rPr>
              <a:t>napr. na bazos.sk, </a:t>
            </a:r>
            <a:r>
              <a:rPr lang="sk-SK" sz="1000" dirty="0" err="1">
                <a:latin typeface="Candara" panose="020E0502030303020204" pitchFamily="34" charset="0"/>
              </a:rPr>
              <a:t>letgo</a:t>
            </a:r>
            <a:r>
              <a:rPr lang="sk-SK" sz="1000" dirty="0">
                <a:latin typeface="Candara" panose="020E0502030303020204" pitchFamily="34" charset="0"/>
              </a:rPr>
              <a:t> </a:t>
            </a:r>
            <a:r>
              <a:rPr lang="sk-SK" sz="1000" dirty="0" err="1">
                <a:latin typeface="Candara" panose="020E0502030303020204" pitchFamily="34" charset="0"/>
              </a:rPr>
              <a:t>app</a:t>
            </a:r>
            <a:r>
              <a:rPr lang="sk-SK" sz="1000" dirty="0">
                <a:latin typeface="Candara" panose="020E0502030303020204" pitchFamily="34" charset="0"/>
              </a:rPr>
              <a:t>, online bazár </a:t>
            </a:r>
            <a:r>
              <a:rPr lang="sk-SK" sz="1000" dirty="0" err="1">
                <a:latin typeface="Candara" panose="020E0502030303020204" pitchFamily="34" charset="0"/>
              </a:rPr>
              <a:t>Vinted</a:t>
            </a:r>
            <a:r>
              <a:rPr lang="sk-SK" sz="1000" dirty="0">
                <a:latin typeface="Candara" panose="020E0502030303020204" pitchFamily="34" charset="0"/>
              </a:rPr>
              <a:t>, burzách oblečenia (napr. každoročná burza Priatelia zeme SPZ), Zóna bez peňazí, a pod.</a:t>
            </a:r>
          </a:p>
          <a:p>
            <a:pPr marL="171450" indent="-171450">
              <a:buFont typeface="Arial" panose="020B0604020202020204" pitchFamily="34" charset="0"/>
              <a:buChar char="•"/>
            </a:pPr>
            <a:r>
              <a:rPr lang="sk-SK" sz="1000" b="1" dirty="0">
                <a:latin typeface="Candara" panose="020E0502030303020204" pitchFamily="34" charset="0"/>
              </a:rPr>
              <a:t>darovať známym</a:t>
            </a:r>
          </a:p>
          <a:p>
            <a:pPr marL="171450" indent="-171450">
              <a:buFont typeface="Arial" panose="020B0604020202020204" pitchFamily="34" charset="0"/>
              <a:buChar char="•"/>
            </a:pPr>
            <a:r>
              <a:rPr lang="sk-SK" sz="1000" b="1" dirty="0">
                <a:latin typeface="Candara" panose="020E0502030303020204" pitchFamily="34" charset="0"/>
              </a:rPr>
              <a:t>darovať na charitu</a:t>
            </a:r>
            <a:r>
              <a:rPr lang="sk-SK" sz="1000" dirty="0">
                <a:latin typeface="Candara" panose="020E0502030303020204" pitchFamily="34" charset="0"/>
              </a:rPr>
              <a:t> alebo do </a:t>
            </a:r>
            <a:r>
              <a:rPr lang="sk-SK" sz="1000" dirty="0" err="1">
                <a:latin typeface="Candara" panose="020E0502030303020204" pitchFamily="34" charset="0"/>
              </a:rPr>
              <a:t>secondhandov</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odniesť pre Slovenský Červený kríž </a:t>
            </a:r>
            <a:r>
              <a:rPr lang="sk-SK" sz="1000" dirty="0">
                <a:latin typeface="Candara" panose="020E0502030303020204" pitchFamily="34" charset="0"/>
              </a:rPr>
              <a:t>–</a:t>
            </a:r>
            <a:r>
              <a:rPr lang="en-US" sz="1000" b="1" dirty="0">
                <a:latin typeface="Candara" panose="020E0502030303020204" pitchFamily="34" charset="0"/>
              </a:rPr>
              <a:t> </a:t>
            </a:r>
            <a:r>
              <a:rPr lang="sk-SK" sz="1000" dirty="0">
                <a:latin typeface="Candara" panose="020E0502030303020204" pitchFamily="34" charset="0"/>
              </a:rPr>
              <a:t>veci prerozdeľujú a ponúkajú sociálne slabším</a:t>
            </a:r>
          </a:p>
          <a:p>
            <a:pPr marL="171450" indent="-171450">
              <a:buFont typeface="Arial" panose="020B0604020202020204" pitchFamily="34" charset="0"/>
              <a:buChar char="•"/>
            </a:pPr>
            <a:r>
              <a:rPr lang="sk-SK" sz="1000" b="1" dirty="0">
                <a:latin typeface="Candara" panose="020E0502030303020204" pitchFamily="34" charset="0"/>
              </a:rPr>
              <a:t>vhodiť do zbernej nádoby na šatstvo a textil </a:t>
            </a:r>
            <a:r>
              <a:rPr lang="sk-SK" sz="1000" dirty="0">
                <a:latin typeface="Candara" panose="020E0502030303020204" pitchFamily="34" charset="0"/>
              </a:rPr>
              <a:t>(napr. EKOCHARITA, HUMANA, …) </a:t>
            </a:r>
            <a:r>
              <a:rPr lang="sk-SK" sz="1000" dirty="0" smtClean="0">
                <a:latin typeface="Candara" panose="020E0502030303020204" pitchFamily="34" charset="0"/>
              </a:rPr>
              <a:t>– nositeľné/použiteľné </a:t>
            </a:r>
            <a:r>
              <a:rPr lang="sk-SK" sz="1000" dirty="0">
                <a:latin typeface="Candara" panose="020E0502030303020204" pitchFamily="34" charset="0"/>
              </a:rPr>
              <a:t>(šatstvo, odevy, prikrývky, deky, posteľná bielizeň, obuv, čiapky, šále, šatky, rukavice, plyšové hračky, …), čisté, suché, zaviazané v čistom plastovom vreci (bude to použité buď na charitu, do </a:t>
            </a:r>
            <a:r>
              <a:rPr lang="sk-SK" sz="1000" dirty="0" err="1">
                <a:latin typeface="Candara" panose="020E0502030303020204" pitchFamily="34" charset="0"/>
              </a:rPr>
              <a:t>secondhandov</a:t>
            </a:r>
            <a:r>
              <a:rPr lang="sk-SK" sz="1000" dirty="0">
                <a:latin typeface="Candara" panose="020E0502030303020204" pitchFamily="34" charset="0"/>
              </a:rPr>
              <a:t>, alebo </a:t>
            </a:r>
            <a:r>
              <a:rPr lang="sk-SK" sz="1000" dirty="0" err="1">
                <a:latin typeface="Candara" panose="020E0502030303020204" pitchFamily="34" charset="0"/>
              </a:rPr>
              <a:t>zrecyklované</a:t>
            </a:r>
            <a:r>
              <a:rPr lang="sk-SK" sz="1000" dirty="0">
                <a:latin typeface="Candara" panose="020E0502030303020204" pitchFamily="34" charset="0"/>
              </a:rPr>
              <a:t> na iný produkt – napr. izolácie atď.)</a:t>
            </a:r>
          </a:p>
          <a:p>
            <a:pPr marL="171450" indent="-171450">
              <a:buFont typeface="Arial" panose="020B0604020202020204" pitchFamily="34" charset="0"/>
              <a:buChar char="•"/>
            </a:pPr>
            <a:r>
              <a:rPr lang="sk-SK" sz="1000" b="1" dirty="0" err="1">
                <a:latin typeface="Candara" panose="020E0502030303020204" pitchFamily="34" charset="0"/>
              </a:rPr>
              <a:t>upcyklovať</a:t>
            </a:r>
            <a:r>
              <a:rPr lang="sk-SK" sz="1000" b="1" dirty="0">
                <a:latin typeface="Candara" panose="020E0502030303020204" pitchFamily="34" charset="0"/>
              </a:rPr>
              <a:t> </a:t>
            </a:r>
            <a:r>
              <a:rPr lang="sk-SK" sz="1000" dirty="0">
                <a:latin typeface="Candara" panose="020E0502030303020204" pitchFamily="34" charset="0"/>
              </a:rPr>
              <a:t>– obnosené džínsy, flanelové košele a iné špecifické kusy oblečenia zbierajú menší lokálni producenti a vyrábajú z nich nové produkty (napríklad ruksaky z košieľ – COSI, kabelky z džínsov, ...) – informovať sa + internet</a:t>
            </a:r>
          </a:p>
          <a:p>
            <a:pPr marL="171450" indent="-171450">
              <a:buFont typeface="Arial" panose="020B0604020202020204" pitchFamily="34" charset="0"/>
              <a:buChar char="•"/>
            </a:pPr>
            <a:r>
              <a:rPr lang="sk-SK" sz="1000" b="1" dirty="0">
                <a:latin typeface="Candara" panose="020E0502030303020204" pitchFamily="34" charset="0"/>
              </a:rPr>
              <a:t>detský bazár </a:t>
            </a:r>
            <a:r>
              <a:rPr lang="sk-SK" sz="1000" dirty="0">
                <a:latin typeface="Candara" panose="020E0502030303020204" pitchFamily="34" charset="0"/>
              </a:rPr>
              <a:t>– napr. nepotrebné detské oblečenie (napr. bazár Modrý koník, babybazar.sk, deti.bazos.sk, babyburza.sk, ... – internet)</a:t>
            </a:r>
          </a:p>
          <a:p>
            <a:pPr marL="171450" indent="-171450">
              <a:buFont typeface="Arial" panose="020B0604020202020204" pitchFamily="34" charset="0"/>
              <a:buChar char="•"/>
            </a:pPr>
            <a:r>
              <a:rPr lang="sk-SK" sz="1000" b="1" dirty="0">
                <a:latin typeface="Candara" panose="020E0502030303020204" pitchFamily="34" charset="0"/>
              </a:rPr>
              <a:t>ísť na akciu SWAP oblečenia </a:t>
            </a:r>
            <a:r>
              <a:rPr lang="sk-SK" sz="1000" dirty="0">
                <a:latin typeface="Candara" panose="020E0502030303020204" pitchFamily="34" charset="0"/>
              </a:rPr>
              <a:t>a vymeniť s niekým za iný kus – </a:t>
            </a:r>
            <a:r>
              <a:rPr lang="en" sz="1000" dirty="0" err="1">
                <a:latin typeface="Candara" panose="020E0502030303020204" pitchFamily="34" charset="0"/>
              </a:rPr>
              <a:t>sledujte</a:t>
            </a:r>
            <a:r>
              <a:rPr lang="en" sz="1000" dirty="0">
                <a:latin typeface="Candara" panose="020E0502030303020204" pitchFamily="34" charset="0"/>
              </a:rPr>
              <a:t> SWAP </a:t>
            </a:r>
            <a:r>
              <a:rPr lang="en" sz="1000" dirty="0" err="1">
                <a:latin typeface="Candara" panose="020E0502030303020204" pitchFamily="34" charset="0"/>
              </a:rPr>
              <a:t>akcie</a:t>
            </a:r>
            <a:r>
              <a:rPr lang="en" sz="1000" dirty="0">
                <a:latin typeface="Candara" panose="020E0502030303020204" pitchFamily="34" charset="0"/>
              </a:rPr>
              <a:t> </a:t>
            </a:r>
            <a:r>
              <a:rPr lang="en" sz="1000" dirty="0" err="1">
                <a:latin typeface="Candara" panose="020E0502030303020204" pitchFamily="34" charset="0"/>
              </a:rPr>
              <a:t>na</a:t>
            </a:r>
            <a:r>
              <a:rPr lang="en" sz="1000" dirty="0">
                <a:latin typeface="Candara" panose="020E0502030303020204" pitchFamily="34" charset="0"/>
              </a:rPr>
              <a:t>: </a:t>
            </a:r>
            <a:r>
              <a:rPr lang="en" sz="1000" dirty="0">
                <a:latin typeface="Candara" panose="020E0502030303020204" pitchFamily="34" charset="0"/>
                <a:hlinkClick r:id="rId14"/>
              </a:rPr>
              <a:t>https://www.facebook.com/iprum.sk/</a:t>
            </a:r>
            <a:r>
              <a:rPr lang="en" sz="1000" dirty="0">
                <a:latin typeface="Candara" panose="020E0502030303020204" pitchFamily="34" charset="0"/>
              </a:rPr>
              <a:t> </a:t>
            </a:r>
            <a:endParaRPr lang="sk-SK" sz="1000" dirty="0">
              <a:latin typeface="Candara" panose="020E0502030303020204" pitchFamily="34" charset="0"/>
            </a:endParaRPr>
          </a:p>
        </p:txBody>
      </p:sp>
      <p:sp>
        <p:nvSpPr>
          <p:cNvPr id="36" name="TextBox 35">
            <a:extLst>
              <a:ext uri="{FF2B5EF4-FFF2-40B4-BE49-F238E27FC236}">
                <a16:creationId xmlns="" xmlns:a16="http://schemas.microsoft.com/office/drawing/2014/main" id="{35339029-A7C9-470C-AAE1-826C6AF0354B}"/>
              </a:ext>
            </a:extLst>
          </p:cNvPr>
          <p:cNvSpPr txBox="1"/>
          <p:nvPr/>
        </p:nvSpPr>
        <p:spPr>
          <a:xfrm>
            <a:off x="1813042" y="5843580"/>
            <a:ext cx="4757929" cy="2246769"/>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opraviť</a:t>
            </a:r>
            <a:r>
              <a:rPr lang="sk-SK" sz="1000" dirty="0">
                <a:latin typeface="Candara" panose="020E0502030303020204" pitchFamily="34" charset="0"/>
              </a:rPr>
              <a:t> – napr. schodená </a:t>
            </a:r>
            <a:r>
              <a:rPr lang="sk-SK" sz="1000" dirty="0" err="1">
                <a:latin typeface="Candara" panose="020E0502030303020204" pitchFamily="34" charset="0"/>
              </a:rPr>
              <a:t>vibram</a:t>
            </a:r>
            <a:r>
              <a:rPr lang="sk-SK" sz="1000" dirty="0">
                <a:latin typeface="Candara" panose="020E0502030303020204" pitchFamily="34" charset="0"/>
              </a:rPr>
              <a:t> podrážka sa dá veľmi kvalitne opraviť – stačí poslať do </a:t>
            </a:r>
            <a:r>
              <a:rPr lang="sk-SK" sz="1000" dirty="0" err="1">
                <a:latin typeface="Candara" panose="020E0502030303020204" pitchFamily="34" charset="0"/>
              </a:rPr>
              <a:t>Restday</a:t>
            </a:r>
            <a:r>
              <a:rPr lang="sk-SK" sz="1000" dirty="0">
                <a:latin typeface="Candara" panose="020E0502030303020204" pitchFamily="34" charset="0"/>
              </a:rPr>
              <a:t>, majú aj SK adresu – netreba topánky vyhadzovať ani kupovať nové</a:t>
            </a:r>
          </a:p>
          <a:p>
            <a:pPr marL="171450" indent="-171450">
              <a:buFont typeface="Arial" panose="020B0604020202020204" pitchFamily="34" charset="0"/>
              <a:buChar char="•"/>
            </a:pPr>
            <a:r>
              <a:rPr lang="sk-SK" sz="1000" b="1" dirty="0" err="1">
                <a:latin typeface="Candara" panose="020E0502030303020204" pitchFamily="34" charset="0"/>
              </a:rPr>
              <a:t>upcyklovať</a:t>
            </a:r>
            <a:r>
              <a:rPr lang="sk-SK" sz="1000" dirty="0">
                <a:latin typeface="Candara" panose="020E0502030303020204" pitchFamily="34" charset="0"/>
              </a:rPr>
              <a:t> – aj časť oblečenia môže poslúžiť na výrobu nového kusu</a:t>
            </a:r>
          </a:p>
          <a:p>
            <a:pPr marL="171450" indent="-171450">
              <a:buFont typeface="Arial" panose="020B0604020202020204" pitchFamily="34" charset="0"/>
              <a:buChar char="•"/>
            </a:pPr>
            <a:r>
              <a:rPr lang="sk-SK" sz="1000" b="1" dirty="0">
                <a:latin typeface="Candara" panose="020E0502030303020204" pitchFamily="34" charset="0"/>
              </a:rPr>
              <a:t>použiť na handry, výplne na hračky pre deti, psy</a:t>
            </a:r>
            <a:r>
              <a:rPr lang="sk-SK" sz="1000" dirty="0">
                <a:latin typeface="Candara" panose="020E0502030303020204" pitchFamily="34" charset="0"/>
              </a:rPr>
              <a:t> atď.</a:t>
            </a:r>
          </a:p>
          <a:p>
            <a:pPr marL="171450" indent="-171450">
              <a:buFont typeface="Arial" panose="020B0604020202020204" pitchFamily="34" charset="0"/>
              <a:buChar char="•"/>
            </a:pPr>
            <a:r>
              <a:rPr lang="sk-SK" sz="1000" b="1" dirty="0" smtClean="0">
                <a:latin typeface="Candara" panose="020E0502030303020204" pitchFamily="34" charset="0"/>
              </a:rPr>
              <a:t>spodnú </a:t>
            </a:r>
            <a:r>
              <a:rPr lang="sk-SK" sz="1000" b="1" dirty="0">
                <a:latin typeface="Candara" panose="020E0502030303020204" pitchFamily="34" charset="0"/>
              </a:rPr>
              <a:t>bielizeň priniesť do zberného koša vo vybraných obchodoch so spodnou bielizňou </a:t>
            </a:r>
            <a:r>
              <a:rPr lang="sk-SK" sz="1000" dirty="0">
                <a:latin typeface="Candara" panose="020E0502030303020204" pitchFamily="34" charset="0"/>
              </a:rPr>
              <a:t>(napr. INTIMISSIMI)</a:t>
            </a:r>
          </a:p>
          <a:p>
            <a:pPr marL="171450" indent="-171450">
              <a:buFont typeface="Arial" panose="020B0604020202020204" pitchFamily="34" charset="0"/>
              <a:buChar char="•"/>
            </a:pPr>
            <a:r>
              <a:rPr lang="sk-SK" sz="1000" b="1" dirty="0">
                <a:latin typeface="Candara" panose="020E0502030303020204" pitchFamily="34" charset="0"/>
              </a:rPr>
              <a:t>vyrobiť voskované obrúsky zo 100 % prírodných bavlnených látok </a:t>
            </a:r>
            <a:r>
              <a:rPr lang="sk-SK" sz="1000" dirty="0">
                <a:latin typeface="Candara" panose="020E0502030303020204" pitchFamily="34" charset="0"/>
              </a:rPr>
              <a:t>(je to kompostovateľná alternatíva k potravinovej fólii, na viac použití – min. na rok)</a:t>
            </a:r>
          </a:p>
          <a:p>
            <a:pPr marL="171450" indent="-171450">
              <a:buFont typeface="Arial" panose="020B0604020202020204" pitchFamily="34" charset="0"/>
              <a:buChar char="•"/>
            </a:pPr>
            <a:r>
              <a:rPr lang="sk-SK" sz="1000" b="1" dirty="0">
                <a:latin typeface="Candara" panose="020E0502030303020204" pitchFamily="34" charset="0"/>
              </a:rPr>
              <a:t>zo starých siloniek sú výborné handry, </a:t>
            </a:r>
            <a:r>
              <a:rPr lang="sk-SK" sz="1000" dirty="0">
                <a:latin typeface="Candara" panose="020E0502030303020204" pitchFamily="34" charset="0"/>
              </a:rPr>
              <a:t>napr. na čistenie bicyklov, na </a:t>
            </a:r>
            <a:r>
              <a:rPr lang="sk-SK" sz="1000" dirty="0" err="1">
                <a:latin typeface="Candara" panose="020E0502030303020204" pitchFamily="34" charset="0"/>
              </a:rPr>
              <a:t>odlakovanie</a:t>
            </a:r>
            <a:r>
              <a:rPr lang="sk-SK" sz="1000" dirty="0">
                <a:latin typeface="Candara" panose="020E0502030303020204" pitchFamily="34" charset="0"/>
              </a:rPr>
              <a:t> nechtov, ako sieťka na mydlo či tuhý šampón, výplň detských hračiek, leštenie topánok (viac využití – pozri internet)</a:t>
            </a:r>
          </a:p>
          <a:p>
            <a:pPr marL="171450" indent="-171450">
              <a:buFont typeface="Arial" panose="020B0604020202020204" pitchFamily="34" charset="0"/>
              <a:buChar char="•"/>
            </a:pPr>
            <a:r>
              <a:rPr lang="sk-SK" sz="1000" b="1" dirty="0" err="1">
                <a:latin typeface="Candara" panose="020E0502030303020204" pitchFamily="34" charset="0"/>
              </a:rPr>
              <a:t>outdoorové</a:t>
            </a:r>
            <a:r>
              <a:rPr lang="sk-SK" sz="1000" b="1" dirty="0">
                <a:latin typeface="Candara" panose="020E0502030303020204" pitchFamily="34" charset="0"/>
              </a:rPr>
              <a:t> oblečenie značky </a:t>
            </a:r>
            <a:r>
              <a:rPr lang="sk-SK" sz="1000" b="1" dirty="0" err="1">
                <a:latin typeface="Candara" panose="020E0502030303020204" pitchFamily="34" charset="0"/>
              </a:rPr>
              <a:t>Patagonia</a:t>
            </a:r>
            <a:r>
              <a:rPr lang="sk-SK" sz="1000" b="1" dirty="0">
                <a:latin typeface="Candara" panose="020E0502030303020204" pitchFamily="34" charset="0"/>
              </a:rPr>
              <a:t> odniesť naspäť do obchodu </a:t>
            </a:r>
            <a:r>
              <a:rPr lang="sk-SK" sz="1000" b="1" dirty="0" err="1">
                <a:latin typeface="Candara" panose="020E0502030303020204" pitchFamily="34" charset="0"/>
              </a:rPr>
              <a:t>Patagonia</a:t>
            </a:r>
            <a:r>
              <a:rPr lang="sk-SK" sz="1000" b="1" dirty="0">
                <a:latin typeface="Candara" panose="020E0502030303020204" pitchFamily="34" charset="0"/>
              </a:rPr>
              <a:t> na recykláciu</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BA8CDC"/>
              </a:gs>
              <a:gs pos="50000">
                <a:srgbClr val="7030A0"/>
              </a:gs>
              <a:gs pos="100000">
                <a:srgbClr val="4F227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rgbClr val="D6BC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4" y="176880"/>
            <a:ext cx="2807045" cy="830997"/>
          </a:xfrm>
          <a:prstGeom prst="rect">
            <a:avLst/>
          </a:prstGeom>
          <a:noFill/>
        </p:spPr>
        <p:txBody>
          <a:bodyPr wrap="square" rtlCol="0">
            <a:spAutoFit/>
          </a:bodyPr>
          <a:lstStyle/>
          <a:p>
            <a:r>
              <a:rPr lang="sk-SK" sz="4800">
                <a:solidFill>
                  <a:srgbClr val="4F2270"/>
                </a:solidFill>
                <a:latin typeface="Candara" panose="020E0502030303020204" pitchFamily="34" charset="0"/>
              </a:rPr>
              <a:t>Oblečenie</a:t>
            </a: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3479576" cy="646331"/>
          </a:xfrm>
          <a:prstGeom prst="rect">
            <a:avLst/>
          </a:prstGeom>
          <a:noFill/>
        </p:spPr>
        <p:txBody>
          <a:bodyPr wrap="square" rtlCol="0">
            <a:spAutoFit/>
          </a:bodyPr>
          <a:lstStyle/>
          <a:p>
            <a:r>
              <a:rPr lang="sk-SK" dirty="0">
                <a:solidFill>
                  <a:srgbClr val="4F2270"/>
                </a:solidFill>
                <a:latin typeface="Candara" panose="020E0502030303020204" pitchFamily="34" charset="0"/>
              </a:rPr>
              <a:t>Oblečenie a textil umiestňujeme do nádoby na </a:t>
            </a:r>
            <a:r>
              <a:rPr lang="sk-SK" b="1" dirty="0">
                <a:solidFill>
                  <a:srgbClr val="4F2270"/>
                </a:solidFill>
                <a:latin typeface="Candara" panose="020E0502030303020204" pitchFamily="34" charset="0"/>
              </a:rPr>
              <a:t>textil</a:t>
            </a:r>
          </a:p>
        </p:txBody>
      </p:sp>
      <p:pic>
        <p:nvPicPr>
          <p:cNvPr id="14" name="Graphic 13" descr="Dress">
            <a:extLst>
              <a:ext uri="{FF2B5EF4-FFF2-40B4-BE49-F238E27FC236}">
                <a16:creationId xmlns="" xmlns:a16="http://schemas.microsoft.com/office/drawing/2014/main" id="{5876F740-328B-465E-93E3-1682CA5B565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rot="20697695">
            <a:off x="5718288" y="489334"/>
            <a:ext cx="1125123" cy="1125123"/>
          </a:xfrm>
          <a:prstGeom prst="rect">
            <a:avLst/>
          </a:prstGeom>
        </p:spPr>
      </p:pic>
      <p:sp>
        <p:nvSpPr>
          <p:cNvPr id="32" name="Zástupný symbol päty 4">
            <a:extLst>
              <a:ext uri="{FF2B5EF4-FFF2-40B4-BE49-F238E27FC236}">
                <a16:creationId xmlns="" xmlns:a16="http://schemas.microsoft.com/office/drawing/2014/main" id="{7BA37DD8-60C5-9846-A3A2-71373A9E20EE}"/>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31" name="BlokTextu 30">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2196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Graphic 59" descr="Suit">
            <a:extLst>
              <a:ext uri="{FF2B5EF4-FFF2-40B4-BE49-F238E27FC236}">
                <a16:creationId xmlns="" xmlns:a16="http://schemas.microsoft.com/office/drawing/2014/main" id="{95509746-0D60-4114-9167-CABB767B8C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953015">
            <a:off x="4666362" y="479441"/>
            <a:ext cx="1614487" cy="1614487"/>
          </a:xfrm>
          <a:prstGeom prst="rect">
            <a:avLst/>
          </a:prstGeom>
        </p:spPr>
      </p:pic>
      <p:pic>
        <p:nvPicPr>
          <p:cNvPr id="59" name="Graphic 58" descr="Mittens">
            <a:extLst>
              <a:ext uri="{FF2B5EF4-FFF2-40B4-BE49-F238E27FC236}">
                <a16:creationId xmlns="" xmlns:a16="http://schemas.microsoft.com/office/drawing/2014/main" id="{F1A16B11-C3F4-4113-BBAA-486E350F9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09873" y="2447041"/>
            <a:ext cx="1614487" cy="1614487"/>
          </a:xfrm>
          <a:prstGeom prst="rect">
            <a:avLst/>
          </a:prstGeom>
        </p:spPr>
      </p:pic>
      <p:pic>
        <p:nvPicPr>
          <p:cNvPr id="58" name="Graphic 57" descr="Winter hat">
            <a:extLst>
              <a:ext uri="{FF2B5EF4-FFF2-40B4-BE49-F238E27FC236}">
                <a16:creationId xmlns="" xmlns:a16="http://schemas.microsoft.com/office/drawing/2014/main" id="{DC5DEE43-A74B-48A6-82D1-5B6D6030BA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815881">
            <a:off x="4753450" y="4237708"/>
            <a:ext cx="1614487" cy="1614487"/>
          </a:xfrm>
          <a:prstGeom prst="rect">
            <a:avLst/>
          </a:prstGeom>
        </p:spPr>
      </p:pic>
      <p:pic>
        <p:nvPicPr>
          <p:cNvPr id="57" name="Graphic 56" descr="Shoe">
            <a:extLst>
              <a:ext uri="{FF2B5EF4-FFF2-40B4-BE49-F238E27FC236}">
                <a16:creationId xmlns="" xmlns:a16="http://schemas.microsoft.com/office/drawing/2014/main" id="{FB2A1513-35D8-46B1-B608-06727FEF8F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967149" y="6197585"/>
            <a:ext cx="1614487" cy="1614487"/>
          </a:xfrm>
          <a:prstGeom prst="rect">
            <a:avLst/>
          </a:prstGeom>
        </p:spPr>
      </p:pic>
      <p:sp>
        <p:nvSpPr>
          <p:cNvPr id="12" name="Rectangle: Rounded Corners 11">
            <a:extLst>
              <a:ext uri="{FF2B5EF4-FFF2-40B4-BE49-F238E27FC236}">
                <a16:creationId xmlns="" xmlns:a16="http://schemas.microsoft.com/office/drawing/2014/main" id="{6F7779EE-2E7D-47B7-9F0A-8CAA995841A5}"/>
              </a:ext>
            </a:extLst>
          </p:cNvPr>
          <p:cNvSpPr/>
          <p:nvPr/>
        </p:nvSpPr>
        <p:spPr>
          <a:xfrm>
            <a:off x="260172" y="7756385"/>
            <a:ext cx="6337656" cy="1365562"/>
          </a:xfrm>
          <a:prstGeom prst="roundRect">
            <a:avLst/>
          </a:prstGeom>
          <a:solidFill>
            <a:srgbClr val="D6B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F2270"/>
                </a:solidFill>
              </a:rPr>
              <a:t> </a:t>
            </a: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17</a:t>
            </a:fld>
            <a:endParaRPr lang="cs-CZ">
              <a:latin typeface="Candara" panose="020E0502030303020204" pitchFamily="34" charset="0"/>
            </a:endParaRPr>
          </a:p>
        </p:txBody>
      </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441044"/>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5007517"/>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a:solidFill>
                <a:srgbClr val="4F2270"/>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 xmlns:a16="http://schemas.microsoft.com/office/drawing/2014/main" id="{576541C9-AEE1-4BBD-8EA3-864126E03835}"/>
              </a:ext>
            </a:extLst>
          </p:cNvPr>
          <p:cNvSpPr txBox="1"/>
          <p:nvPr/>
        </p:nvSpPr>
        <p:spPr>
          <a:xfrm>
            <a:off x="1813632" y="5015874"/>
            <a:ext cx="4806925" cy="2708434"/>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mishoes.sk, tikoki.sk, bohempia.com </a:t>
            </a:r>
            <a:r>
              <a:rPr lang="sk-SK" sz="1000" dirty="0">
                <a:latin typeface="Candara" panose="020E0502030303020204" pitchFamily="34" charset="0"/>
              </a:rPr>
              <a:t>– topánky na mieru a prírodné tenisky zo Slovenska a Česka</a:t>
            </a:r>
          </a:p>
          <a:p>
            <a:pPr marL="171450" indent="-171450">
              <a:buFont typeface="Arial" panose="020B0604020202020204" pitchFamily="34" charset="0"/>
              <a:buChar char="•"/>
            </a:pPr>
            <a:r>
              <a:rPr lang="sk-SK" sz="1000" b="1" dirty="0">
                <a:latin typeface="Candara" panose="020E0502030303020204" pitchFamily="34" charset="0"/>
              </a:rPr>
              <a:t>pohan.sk </a:t>
            </a:r>
            <a:r>
              <a:rPr lang="sk-SK" sz="1000" dirty="0">
                <a:latin typeface="Candara" panose="020E0502030303020204" pitchFamily="34" charset="0"/>
              </a:rPr>
              <a:t>– ľanové oblečenie zo Slovenska, ľan tkaný v EU</a:t>
            </a:r>
          </a:p>
          <a:p>
            <a:pPr marL="171450" indent="-171450">
              <a:buFont typeface="Arial" panose="020B0604020202020204" pitchFamily="34" charset="0"/>
              <a:buChar char="•"/>
            </a:pPr>
            <a:r>
              <a:rPr lang="sk-SK" sz="1000" b="1" dirty="0">
                <a:latin typeface="Candara" panose="020E0502030303020204" pitchFamily="34" charset="0"/>
              </a:rPr>
              <a:t>miestni.sk</a:t>
            </a:r>
            <a:r>
              <a:rPr lang="sk-SK" sz="1000" dirty="0">
                <a:latin typeface="Candara" panose="020E0502030303020204" pitchFamily="34" charset="0"/>
              </a:rPr>
              <a:t> – portál združujúci rôznych slovenských dizajnérov</a:t>
            </a:r>
          </a:p>
          <a:p>
            <a:pPr marL="171450" indent="-171450">
              <a:buFont typeface="Arial" panose="020B0604020202020204" pitchFamily="34" charset="0"/>
              <a:buChar char="•"/>
            </a:pPr>
            <a:r>
              <a:rPr lang="sk-SK" sz="1000" b="1" dirty="0">
                <a:latin typeface="Candara" panose="020E0502030303020204" pitchFamily="34" charset="0"/>
              </a:rPr>
              <a:t>nosene.sk, bagbet.sk, frl.sk, bartinki.com, waki-vaky.com, </a:t>
            </a:r>
            <a:r>
              <a:rPr lang="sk-SK" sz="1000" b="1" dirty="0" err="1">
                <a:latin typeface="Candara" panose="020E0502030303020204" pitchFamily="34" charset="0"/>
              </a:rPr>
              <a:t>sobi.eco</a:t>
            </a:r>
            <a:r>
              <a:rPr lang="sk-SK" sz="1000" dirty="0">
                <a:latin typeface="Candara" panose="020E0502030303020204" pitchFamily="34" charset="0"/>
              </a:rPr>
              <a:t>, ... – </a:t>
            </a:r>
            <a:r>
              <a:rPr lang="sk-SK" sz="1000" dirty="0" err="1">
                <a:latin typeface="Candara" panose="020E0502030303020204" pitchFamily="34" charset="0"/>
              </a:rPr>
              <a:t>upcycled</a:t>
            </a:r>
            <a:r>
              <a:rPr lang="sk-SK" sz="1000" dirty="0">
                <a:latin typeface="Candara" panose="020E0502030303020204" pitchFamily="34" charset="0"/>
              </a:rPr>
              <a:t> oblečenie, doplnky a iné</a:t>
            </a:r>
          </a:p>
          <a:p>
            <a:pPr marL="171450" indent="-171450">
              <a:buFont typeface="Arial" panose="020B0604020202020204" pitchFamily="34" charset="0"/>
              <a:buChar char="•"/>
            </a:pPr>
            <a:r>
              <a:rPr lang="sk-SK" sz="1000" b="1" dirty="0">
                <a:latin typeface="Candara" panose="020E0502030303020204" pitchFamily="34" charset="0"/>
              </a:rPr>
              <a:t>sashe.sk</a:t>
            </a:r>
            <a:r>
              <a:rPr lang="sk-SK" sz="1000" dirty="0">
                <a:latin typeface="Candara" panose="020E0502030303020204" pitchFamily="34" charset="0"/>
              </a:rPr>
              <a:t> a podobné portály lokálnych výrobcov – overovanie pôvodu použitých materiálov vo vlastnej réžii</a:t>
            </a:r>
          </a:p>
          <a:p>
            <a:pPr marL="171450" indent="-171450">
              <a:buFont typeface="Arial" panose="020B0604020202020204" pitchFamily="34" charset="0"/>
              <a:buChar char="•"/>
            </a:pPr>
            <a:r>
              <a:rPr lang="sk-SK" sz="1000" b="1" dirty="0">
                <a:latin typeface="Candara" panose="020E0502030303020204" pitchFamily="34" charset="0"/>
              </a:rPr>
              <a:t>cush.sk</a:t>
            </a:r>
            <a:r>
              <a:rPr lang="sk-SK" sz="1000" dirty="0">
                <a:latin typeface="Candara" panose="020E0502030303020204" pitchFamily="34" charset="0"/>
              </a:rPr>
              <a:t> – facebook.com/</a:t>
            </a:r>
            <a:r>
              <a:rPr lang="sk-SK" sz="1000" dirty="0" err="1">
                <a:latin typeface="Candara" panose="020E0502030303020204" pitchFamily="34" charset="0"/>
              </a:rPr>
              <a:t>cushgreenwear</a:t>
            </a:r>
            <a:r>
              <a:rPr lang="sk-SK" sz="1000" dirty="0">
                <a:latin typeface="Candara" panose="020E0502030303020204" pitchFamily="34" charset="0"/>
              </a:rPr>
              <a:t> – pohodlné dámske športové oblečenie na jogu a podobné </a:t>
            </a:r>
            <a:r>
              <a:rPr lang="sk-SK" sz="1000" dirty="0" err="1">
                <a:latin typeface="Candara" panose="020E0502030303020204" pitchFamily="34" charset="0"/>
              </a:rPr>
              <a:t>indoor</a:t>
            </a:r>
            <a:r>
              <a:rPr lang="sk-SK" sz="1000" dirty="0">
                <a:latin typeface="Candara" panose="020E0502030303020204" pitchFamily="34" charset="0"/>
              </a:rPr>
              <a:t> aktivity (aj na mieru)</a:t>
            </a:r>
          </a:p>
          <a:p>
            <a:pPr marL="171450" indent="-171450">
              <a:buFont typeface="Arial" panose="020B0604020202020204" pitchFamily="34" charset="0"/>
              <a:buChar char="•"/>
            </a:pPr>
            <a:r>
              <a:rPr lang="sk-SK" sz="1000" b="1" dirty="0">
                <a:latin typeface="Candara" panose="020E0502030303020204" pitchFamily="34" charset="0"/>
              </a:rPr>
              <a:t>creeme.eu</a:t>
            </a:r>
            <a:r>
              <a:rPr lang="sk-SK" sz="1000" dirty="0">
                <a:latin typeface="Candara" panose="020E0502030303020204" pitchFamily="34" charset="0"/>
              </a:rPr>
              <a:t> – spodná bielizeň pre dámy zo 100% prírodnej nefarbenej bavlny</a:t>
            </a:r>
          </a:p>
          <a:p>
            <a:pPr marL="171450" indent="-171450">
              <a:buFont typeface="Arial" panose="020B0604020202020204" pitchFamily="34" charset="0"/>
              <a:buChar char="•"/>
            </a:pPr>
            <a:r>
              <a:rPr lang="sk-SK" sz="1000" b="1" dirty="0">
                <a:latin typeface="Candara" panose="020E0502030303020204" pitchFamily="34" charset="0"/>
              </a:rPr>
              <a:t>nosha.sk</a:t>
            </a:r>
            <a:r>
              <a:rPr lang="sk-SK" sz="1000" dirty="0">
                <a:latin typeface="Candara" panose="020E0502030303020204" pitchFamily="34" charset="0"/>
              </a:rPr>
              <a:t> – ekologické, </a:t>
            </a:r>
            <a:r>
              <a:rPr lang="sk-SK" sz="1000" dirty="0" err="1">
                <a:latin typeface="Candara" panose="020E0502030303020204" pitchFamily="34" charset="0"/>
              </a:rPr>
              <a:t>biodegradovateľné</a:t>
            </a:r>
            <a:r>
              <a:rPr lang="sk-SK" sz="1000" dirty="0">
                <a:latin typeface="Candara" panose="020E0502030303020204" pitchFamily="34" charset="0"/>
              </a:rPr>
              <a:t> batohy</a:t>
            </a:r>
          </a:p>
          <a:p>
            <a:pPr marL="171450" indent="-171450">
              <a:buFont typeface="Arial" panose="020B0604020202020204" pitchFamily="34" charset="0"/>
              <a:buChar char="•"/>
            </a:pPr>
            <a:r>
              <a:rPr lang="sk-SK" sz="1000" b="1" dirty="0">
                <a:latin typeface="Candara" panose="020E0502030303020204" pitchFamily="34" charset="0"/>
              </a:rPr>
              <a:t>torteelas.sk</a:t>
            </a:r>
            <a:r>
              <a:rPr lang="sk-SK" sz="1000" dirty="0">
                <a:latin typeface="Candara" panose="020E0502030303020204" pitchFamily="34" charset="0"/>
              </a:rPr>
              <a:t>, </a:t>
            </a:r>
            <a:r>
              <a:rPr lang="sk-SK" sz="1000" b="1" dirty="0">
                <a:latin typeface="Candara" panose="020E0502030303020204" pitchFamily="34" charset="0"/>
              </a:rPr>
              <a:t>piskacie.com, primat.me</a:t>
            </a:r>
            <a:r>
              <a:rPr lang="sk-SK" sz="1000" dirty="0">
                <a:latin typeface="Candara" panose="020E0502030303020204" pitchFamily="34" charset="0"/>
              </a:rPr>
              <a:t>, ... – tričká zo 100 % </a:t>
            </a:r>
            <a:r>
              <a:rPr lang="sk-SK" sz="1000" dirty="0" err="1">
                <a:latin typeface="Candara" panose="020E0502030303020204" pitchFamily="34" charset="0"/>
              </a:rPr>
              <a:t>biobavlny</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blackhilloutdoor.sk, froggywear.sk</a:t>
            </a:r>
            <a:r>
              <a:rPr lang="sk-SK" sz="1000" dirty="0">
                <a:latin typeface="Candara" panose="020E0502030303020204" pitchFamily="34" charset="0"/>
              </a:rPr>
              <a:t> – športové oblečenie zo 100 % </a:t>
            </a:r>
            <a:r>
              <a:rPr lang="sk-SK" sz="1000" dirty="0" err="1">
                <a:latin typeface="Candara" panose="020E0502030303020204" pitchFamily="34" charset="0"/>
              </a:rPr>
              <a:t>merino</a:t>
            </a:r>
            <a:r>
              <a:rPr lang="sk-SK" sz="1000" dirty="0">
                <a:latin typeface="Candara" panose="020E0502030303020204" pitchFamily="34" charset="0"/>
              </a:rPr>
              <a:t> vlny</a:t>
            </a:r>
          </a:p>
          <a:p>
            <a:pPr marL="171450" indent="-171450">
              <a:buFont typeface="Arial" panose="020B0604020202020204" pitchFamily="34" charset="0"/>
              <a:buChar char="•"/>
            </a:pPr>
            <a:r>
              <a:rPr lang="sk-SK" sz="1000" b="1" dirty="0">
                <a:latin typeface="Candara" panose="020E0502030303020204" pitchFamily="34" charset="0"/>
              </a:rPr>
              <a:t>restday.sk</a:t>
            </a:r>
            <a:r>
              <a:rPr lang="sk-SK" sz="1000" dirty="0">
                <a:latin typeface="Candara" panose="020E0502030303020204" pitchFamily="34" charset="0"/>
              </a:rPr>
              <a:t> – oprava </a:t>
            </a:r>
            <a:r>
              <a:rPr lang="sk-SK" sz="1000" dirty="0" err="1">
                <a:latin typeface="Candara" panose="020E0502030303020204" pitchFamily="34" charset="0"/>
              </a:rPr>
              <a:t>trekovej</a:t>
            </a:r>
            <a:r>
              <a:rPr lang="sk-SK" sz="1000" dirty="0">
                <a:latin typeface="Candara" panose="020E0502030303020204" pitchFamily="34" charset="0"/>
              </a:rPr>
              <a:t> obuvi a </a:t>
            </a:r>
            <a:r>
              <a:rPr lang="sk-SK" sz="1000" dirty="0" err="1">
                <a:latin typeface="Candara" panose="020E0502030303020204" pitchFamily="34" charset="0"/>
              </a:rPr>
              <a:t>lezečiek</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sumne.sk </a:t>
            </a:r>
            <a:r>
              <a:rPr lang="sk-SK" sz="1000" dirty="0">
                <a:latin typeface="Candara" panose="020E0502030303020204" pitchFamily="34" charset="0"/>
              </a:rPr>
              <a:t>– prenájom kvalitného a lokálneho oblečenia</a:t>
            </a:r>
          </a:p>
          <a:p>
            <a:pPr marL="171450" indent="-171450">
              <a:buFont typeface="Arial" panose="020B0604020202020204" pitchFamily="34" charset="0"/>
              <a:buChar char="•"/>
            </a:pPr>
            <a:r>
              <a:rPr lang="sk-SK" sz="1000" dirty="0">
                <a:latin typeface="Candara" panose="020E0502030303020204" pitchFamily="34" charset="0"/>
              </a:rPr>
              <a:t>a ďalšie ako </a:t>
            </a:r>
            <a:r>
              <a:rPr lang="sk-SK" sz="1000" b="1" dirty="0" err="1">
                <a:latin typeface="Candara" panose="020E0502030303020204" pitchFamily="34" charset="0"/>
              </a:rPr>
              <a:t>Cila</a:t>
            </a:r>
            <a:r>
              <a:rPr lang="sk-SK" sz="1000" b="1" dirty="0">
                <a:latin typeface="Candara" panose="020E0502030303020204" pitchFamily="34" charset="0"/>
              </a:rPr>
              <a:t>, </a:t>
            </a:r>
            <a:r>
              <a:rPr lang="sk-SK" sz="1000" b="1" dirty="0" err="1">
                <a:latin typeface="Candara" panose="020E0502030303020204" pitchFamily="34" charset="0"/>
              </a:rPr>
              <a:t>Nila</a:t>
            </a:r>
            <a:r>
              <a:rPr lang="sk-SK" sz="1000" b="1" dirty="0">
                <a:latin typeface="Candara" panose="020E0502030303020204" pitchFamily="34" charset="0"/>
              </a:rPr>
              <a:t>, Etik butik, ferovamoda.cz, lull.sk, </a:t>
            </a:r>
            <a:r>
              <a:rPr lang="sk-SK" sz="1000" dirty="0">
                <a:latin typeface="Candara" panose="020E0502030303020204" pitchFamily="34" charset="0"/>
              </a:rPr>
              <a:t>...</a:t>
            </a:r>
          </a:p>
        </p:txBody>
      </p:sp>
      <p:grpSp>
        <p:nvGrpSpPr>
          <p:cNvPr id="38" name="Group 37">
            <a:extLst>
              <a:ext uri="{FF2B5EF4-FFF2-40B4-BE49-F238E27FC236}">
                <a16:creationId xmlns="" xmlns:a16="http://schemas.microsoft.com/office/drawing/2014/main" id="{02905E31-0DA9-4E1F-A2C3-D90E4005EC27}"/>
              </a:ext>
            </a:extLst>
          </p:cNvPr>
          <p:cNvGrpSpPr/>
          <p:nvPr/>
        </p:nvGrpSpPr>
        <p:grpSpPr>
          <a:xfrm>
            <a:off x="320689" y="531978"/>
            <a:ext cx="1080000" cy="1726332"/>
            <a:chOff x="320689" y="7385749"/>
            <a:chExt cx="1080000" cy="1726332"/>
          </a:xfrm>
        </p:grpSpPr>
        <p:sp>
          <p:nvSpPr>
            <p:cNvPr id="41" name="Oval 40">
              <a:extLst>
                <a:ext uri="{FF2B5EF4-FFF2-40B4-BE49-F238E27FC236}">
                  <a16:creationId xmlns="" xmlns:a16="http://schemas.microsoft.com/office/drawing/2014/main" id="{009FDA80-2ACF-4298-89B4-F72256FE314E}"/>
                </a:ext>
              </a:extLst>
            </p:cNvPr>
            <p:cNvSpPr/>
            <p:nvPr/>
          </p:nvSpPr>
          <p:spPr>
            <a:xfrm>
              <a:off x="320689" y="8032081"/>
              <a:ext cx="1080000" cy="1080000"/>
            </a:xfrm>
            <a:prstGeom prst="ellipse">
              <a:avLst/>
            </a:prstGeom>
            <a:gradFill>
              <a:gsLst>
                <a:gs pos="0">
                  <a:srgbClr val="BA8CDC"/>
                </a:gs>
                <a:gs pos="50000">
                  <a:srgbClr val="7030A0"/>
                </a:gs>
                <a:gs pos="100000">
                  <a:srgbClr val="4F227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42" name="Graphic 41" descr="Light bulb">
              <a:extLst>
                <a:ext uri="{FF2B5EF4-FFF2-40B4-BE49-F238E27FC236}">
                  <a16:creationId xmlns="" xmlns:a16="http://schemas.microsoft.com/office/drawing/2014/main" id="{29069C66-19C3-45CE-A3DF-4DBAD0B4C35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91894" y="8203286"/>
              <a:ext cx="737589" cy="737589"/>
            </a:xfrm>
            <a:prstGeom prst="rect">
              <a:avLst/>
            </a:prstGeom>
          </p:spPr>
        </p:pic>
        <p:sp>
          <p:nvSpPr>
            <p:cNvPr id="44" name="TextBox 43">
              <a:extLst>
                <a:ext uri="{FF2B5EF4-FFF2-40B4-BE49-F238E27FC236}">
                  <a16:creationId xmlns="" xmlns:a16="http://schemas.microsoft.com/office/drawing/2014/main" id="{6C370EA4-D20C-4433-B42A-F2B30EEB942B}"/>
                </a:ext>
              </a:extLst>
            </p:cNvPr>
            <p:cNvSpPr txBox="1"/>
            <p:nvPr/>
          </p:nvSpPr>
          <p:spPr>
            <a:xfrm>
              <a:off x="320689" y="7385749"/>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sp>
        <p:nvSpPr>
          <p:cNvPr id="48" name="TextBox 47">
            <a:extLst>
              <a:ext uri="{FF2B5EF4-FFF2-40B4-BE49-F238E27FC236}">
                <a16:creationId xmlns="" xmlns:a16="http://schemas.microsoft.com/office/drawing/2014/main" id="{9600D89F-3FC0-4DBB-903A-28ED6100BEBC}"/>
              </a:ext>
            </a:extLst>
          </p:cNvPr>
          <p:cNvSpPr txBox="1"/>
          <p:nvPr/>
        </p:nvSpPr>
        <p:spPr>
          <a:xfrm>
            <a:off x="1817386" y="452084"/>
            <a:ext cx="4806929" cy="4708981"/>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zredukovať šatník a dobre premyslieť každý ďalší nákup</a:t>
            </a:r>
          </a:p>
          <a:p>
            <a:pPr marL="171450" indent="-171450">
              <a:buFont typeface="Arial" panose="020B0604020202020204" pitchFamily="34" charset="0"/>
              <a:buChar char="•"/>
            </a:pPr>
            <a:r>
              <a:rPr lang="sk-SK" sz="1000" dirty="0">
                <a:latin typeface="Candara" panose="020E0502030303020204" pitchFamily="34" charset="0"/>
              </a:rPr>
              <a:t>čo sa dá opraviť, nevyhadzovať a (nechať) opraviť</a:t>
            </a:r>
          </a:p>
          <a:p>
            <a:pPr marL="171450" indent="-171450">
              <a:buFont typeface="Arial" panose="020B0604020202020204" pitchFamily="34" charset="0"/>
              <a:buChar char="•"/>
            </a:pPr>
            <a:r>
              <a:rPr lang="sk-SK" sz="1000" dirty="0">
                <a:latin typeface="Candara" panose="020E0502030303020204" pitchFamily="34" charset="0"/>
              </a:rPr>
              <a:t>ideálne je naučiť sa šiť, háčkovať, štrikovať a vyrábať vlastné kúsky – navyše sa tak naučíme, čo to </a:t>
            </a:r>
            <a:r>
              <a:rPr lang="sk-SK" sz="1000" dirty="0" err="1">
                <a:latin typeface="Candara" panose="020E0502030303020204" pitchFamily="34" charset="0"/>
              </a:rPr>
              <a:t>obnáša</a:t>
            </a:r>
            <a:r>
              <a:rPr lang="sk-SK" sz="1000" dirty="0">
                <a:latin typeface="Candara" panose="020E0502030303020204" pitchFamily="34" charset="0"/>
              </a:rPr>
              <a:t> ušiť kus oblečenia a budeme si vedieť viac vážiť prácu iných</a:t>
            </a:r>
          </a:p>
          <a:p>
            <a:pPr marL="171450" indent="-171450">
              <a:buFont typeface="Arial" panose="020B0604020202020204" pitchFamily="34" charset="0"/>
              <a:buChar char="•"/>
            </a:pPr>
            <a:r>
              <a:rPr lang="sk-SK" sz="1000" dirty="0">
                <a:latin typeface="Candara" panose="020E0502030303020204" pitchFamily="34" charset="0"/>
              </a:rPr>
              <a:t>nosiť a kupovať oblečenie a topánky z kvalitných, trvácnych, prírodných materiálov (</a:t>
            </a:r>
            <a:r>
              <a:rPr lang="sk-SK" sz="1000" dirty="0" err="1">
                <a:latin typeface="Candara" panose="020E0502030303020204" pitchFamily="34" charset="0"/>
              </a:rPr>
              <a:t>fairtrade</a:t>
            </a:r>
            <a:r>
              <a:rPr lang="sk-SK" sz="1000" dirty="0">
                <a:latin typeface="Candara" panose="020E0502030303020204" pitchFamily="34" charset="0"/>
              </a:rPr>
              <a:t>, 100 % </a:t>
            </a:r>
            <a:r>
              <a:rPr lang="sk-SK" sz="1000" dirty="0" err="1">
                <a:latin typeface="Candara" panose="020E0502030303020204" pitchFamily="34" charset="0"/>
              </a:rPr>
              <a:t>biobavlna</a:t>
            </a:r>
            <a:r>
              <a:rPr lang="sk-SK" sz="1000" dirty="0">
                <a:latin typeface="Candara" panose="020E0502030303020204" pitchFamily="34" charset="0"/>
              </a:rPr>
              <a:t>, resp. organická bavlna, ľan, hodváb, konope, vlna, juta, bambus, kašmír, ...)</a:t>
            </a:r>
          </a:p>
          <a:p>
            <a:pPr marL="171450" indent="-171450">
              <a:buFont typeface="Arial" panose="020B0604020202020204" pitchFamily="34" charset="0"/>
              <a:buChar char="•"/>
            </a:pPr>
            <a:r>
              <a:rPr lang="sk-SK" sz="1000" dirty="0">
                <a:latin typeface="Candara" panose="020E0502030303020204" pitchFamily="34" charset="0"/>
              </a:rPr>
              <a:t>funkčné aj bežné oblečenie kupovať od výrobcov, ktorí zodpovedajú aj za ich recykláciu či likvidáciu (napr. </a:t>
            </a:r>
            <a:r>
              <a:rPr lang="sk-SK" sz="1000" dirty="0" err="1">
                <a:latin typeface="Candara" panose="020E0502030303020204" pitchFamily="34" charset="0"/>
              </a:rPr>
              <a:t>Patagonia</a:t>
            </a:r>
            <a:r>
              <a:rPr lang="sk-SK" sz="1000" dirty="0">
                <a:latin typeface="Candara" panose="020E0502030303020204" pitchFamily="34" charset="0"/>
              </a:rPr>
              <a:t> má na to celý program; švédska firma </a:t>
            </a:r>
            <a:r>
              <a:rPr lang="sk-SK" sz="1000" dirty="0" err="1">
                <a:latin typeface="Candara" panose="020E0502030303020204" pitchFamily="34" charset="0"/>
              </a:rPr>
              <a:t>Swedish</a:t>
            </a:r>
            <a:r>
              <a:rPr lang="sk-SK" sz="1000" dirty="0">
                <a:latin typeface="Candara" panose="020E0502030303020204" pitchFamily="34" charset="0"/>
              </a:rPr>
              <a:t> </a:t>
            </a:r>
            <a:r>
              <a:rPr lang="sk-SK" sz="1000" dirty="0" err="1">
                <a:latin typeface="Candara" panose="020E0502030303020204" pitchFamily="34" charset="0"/>
              </a:rPr>
              <a:t>Stockings</a:t>
            </a:r>
            <a:r>
              <a:rPr lang="sk-SK" sz="1000" dirty="0">
                <a:latin typeface="Candara" panose="020E0502030303020204" pitchFamily="34" charset="0"/>
              </a:rPr>
              <a:t> má program na recykláciu siloniek (nylonových pančúch, ...)</a:t>
            </a:r>
          </a:p>
          <a:p>
            <a:pPr marL="171450" indent="-171450">
              <a:buFont typeface="Arial" panose="020B0604020202020204" pitchFamily="34" charset="0"/>
              <a:buChar char="•"/>
            </a:pPr>
            <a:r>
              <a:rPr lang="sk-SK" sz="1000" dirty="0">
                <a:latin typeface="Candara" panose="020E0502030303020204" pitchFamily="34" charset="0"/>
              </a:rPr>
              <a:t>nové nakupovať od lokálnych výrobcov s overením, odkiaľ materiál na výrobu pochádza</a:t>
            </a:r>
          </a:p>
          <a:p>
            <a:pPr marL="171450" indent="-171450">
              <a:buFont typeface="Arial" panose="020B0604020202020204" pitchFamily="34" charset="0"/>
              <a:buChar char="•"/>
            </a:pPr>
            <a:r>
              <a:rPr lang="sk-SK" sz="1000" dirty="0">
                <a:latin typeface="Candara" panose="020E0502030303020204" pitchFamily="34" charset="0"/>
              </a:rPr>
              <a:t>vyhýbať sa umelým materiálom (</a:t>
            </a:r>
            <a:r>
              <a:rPr lang="sk-SK" sz="1000" dirty="0" err="1">
                <a:latin typeface="Candara" panose="020E0502030303020204" pitchFamily="34" charset="0"/>
              </a:rPr>
              <a:t>akryl</a:t>
            </a:r>
            <a:r>
              <a:rPr lang="sk-SK" sz="1000" dirty="0">
                <a:latin typeface="Candara" panose="020E0502030303020204" pitchFamily="34" charset="0"/>
              </a:rPr>
              <a:t>, </a:t>
            </a:r>
            <a:r>
              <a:rPr lang="sk-SK" sz="1000" dirty="0" err="1">
                <a:latin typeface="Candara" panose="020E0502030303020204" pitchFamily="34" charset="0"/>
              </a:rPr>
              <a:t>polyakryl</a:t>
            </a:r>
            <a:r>
              <a:rPr lang="sk-SK" sz="1000" dirty="0">
                <a:latin typeface="Candara" panose="020E0502030303020204" pitchFamily="34" charset="0"/>
              </a:rPr>
              <a:t>, polyester (</a:t>
            </a:r>
            <a:r>
              <a:rPr lang="sk-SK" sz="1000" dirty="0" err="1">
                <a:latin typeface="Candara" panose="020E0502030303020204" pitchFamily="34" charset="0"/>
              </a:rPr>
              <a:t>flis</a:t>
            </a:r>
            <a:r>
              <a:rPr lang="sk-SK" sz="1000" dirty="0">
                <a:latin typeface="Candara" panose="020E0502030303020204" pitchFamily="34" charset="0"/>
              </a:rPr>
              <a:t> = </a:t>
            </a:r>
            <a:r>
              <a:rPr lang="sk-SK" sz="1000" dirty="0" err="1">
                <a:latin typeface="Candara" panose="020E0502030303020204" pitchFamily="34" charset="0"/>
              </a:rPr>
              <a:t>fleece</a:t>
            </a:r>
            <a:r>
              <a:rPr lang="sk-SK" sz="1000" dirty="0">
                <a:latin typeface="Candara" panose="020E0502030303020204" pitchFamily="34" charset="0"/>
              </a:rPr>
              <a:t>), </a:t>
            </a:r>
            <a:r>
              <a:rPr lang="sk-SK" sz="1000" dirty="0" err="1">
                <a:latin typeface="Candara" panose="020E0502030303020204" pitchFamily="34" charset="0"/>
              </a:rPr>
              <a:t>lycra</a:t>
            </a:r>
            <a:r>
              <a:rPr lang="sk-SK" sz="1000" dirty="0">
                <a:latin typeface="Candara" panose="020E0502030303020204" pitchFamily="34" charset="0"/>
              </a:rPr>
              <a:t>, </a:t>
            </a:r>
            <a:r>
              <a:rPr lang="sk-SK" sz="1000" dirty="0" err="1">
                <a:latin typeface="Candara" panose="020E0502030303020204" pitchFamily="34" charset="0"/>
              </a:rPr>
              <a:t>elastan</a:t>
            </a:r>
            <a:r>
              <a:rPr lang="sk-SK" sz="1000" dirty="0">
                <a:latin typeface="Candara" panose="020E0502030303020204" pitchFamily="34" charset="0"/>
              </a:rPr>
              <a:t>), aj v prípade, že sú kombinované s prírodným materiálom. Ide tak totiž </a:t>
            </a:r>
            <a:br>
              <a:rPr lang="sk-SK" sz="1000" dirty="0">
                <a:latin typeface="Candara" panose="020E0502030303020204" pitchFamily="34" charset="0"/>
              </a:rPr>
            </a:br>
            <a:r>
              <a:rPr lang="sk-SK" sz="1000" dirty="0">
                <a:latin typeface="Candara" panose="020E0502030303020204" pitchFamily="34" charset="0"/>
              </a:rPr>
              <a:t>o kompozit, ktorý sa zle alebo vôbec nerecykluje – z umelých materiálov sa praním uvoľňujú </a:t>
            </a:r>
            <a:r>
              <a:rPr lang="sk-SK" sz="1000" dirty="0" err="1">
                <a:latin typeface="Candara" panose="020E0502030303020204" pitchFamily="34" charset="0"/>
              </a:rPr>
              <a:t>mikroplasty</a:t>
            </a:r>
            <a:r>
              <a:rPr lang="sk-SK" sz="1000" dirty="0">
                <a:latin typeface="Candara" panose="020E0502030303020204" pitchFamily="34" charset="0"/>
              </a:rPr>
              <a:t>, ktoré čistiareň odpadových vôd neodfiltruje a putujú tak do riek a morí, dostanú sa do pôdy a tak do potravinového reťazca – pri výrobe </a:t>
            </a:r>
          </a:p>
          <a:p>
            <a:r>
              <a:rPr lang="sk-SK" sz="1000" dirty="0">
                <a:latin typeface="Candara" panose="020E0502030303020204" pitchFamily="34" charset="0"/>
              </a:rPr>
              <a:t>      a farbení syntetických materiálov sa do vôd vypúšťajú chemikálie, ktoré zároveň </a:t>
            </a:r>
          </a:p>
          <a:p>
            <a:r>
              <a:rPr lang="sk-SK" sz="1000" dirty="0">
                <a:latin typeface="Candara" panose="020E0502030303020204" pitchFamily="34" charset="0"/>
              </a:rPr>
              <a:t>      priamo poškodzujú aj</a:t>
            </a:r>
            <a:r>
              <a:rPr lang="sk-SK" sz="1000" dirty="0">
                <a:solidFill>
                  <a:srgbClr val="00B050"/>
                </a:solidFill>
                <a:latin typeface="Candara" panose="020E0502030303020204" pitchFamily="34" charset="0"/>
              </a:rPr>
              <a:t> </a:t>
            </a:r>
            <a:r>
              <a:rPr lang="sk-SK" sz="1000" dirty="0">
                <a:latin typeface="Candara" panose="020E0502030303020204" pitchFamily="34" charset="0"/>
              </a:rPr>
              <a:t>zdravie samotných pracovníkov</a:t>
            </a:r>
          </a:p>
          <a:p>
            <a:pPr marL="171450" indent="-171450">
              <a:buFont typeface="Arial" panose="020B0604020202020204" pitchFamily="34" charset="0"/>
              <a:buChar char="•"/>
            </a:pPr>
            <a:r>
              <a:rPr lang="sk-SK" sz="1000" dirty="0">
                <a:latin typeface="Candara" panose="020E0502030303020204" pitchFamily="34" charset="0"/>
              </a:rPr>
              <a:t>neekologické pestovanie bavlny a ďalších rastlín na výrobu oblečenia prispieva ku kontaminácii a degradácii pôd kvôli používaným pesticídom a prispieva </a:t>
            </a:r>
            <a:br>
              <a:rPr lang="sk-SK" sz="1000" dirty="0">
                <a:latin typeface="Candara" panose="020E0502030303020204" pitchFamily="34" charset="0"/>
              </a:rPr>
            </a:br>
            <a:r>
              <a:rPr lang="sk-SK" sz="1000" dirty="0">
                <a:latin typeface="Candara" panose="020E0502030303020204" pitchFamily="34" charset="0"/>
              </a:rPr>
              <a:t>k vymieraniu hmyzu a ďalších živočíchov, ktorí sa hmyzom živia – platí aj pre neekologické pestovanie potravín</a:t>
            </a:r>
          </a:p>
          <a:p>
            <a:pPr marL="171450" indent="-171450">
              <a:buFont typeface="Arial" panose="020B0604020202020204" pitchFamily="34" charset="0"/>
              <a:buChar char="•"/>
            </a:pPr>
            <a:r>
              <a:rPr lang="sk-SK" sz="1000" dirty="0">
                <a:latin typeface="Candara" panose="020E0502030303020204" pitchFamily="34" charset="0"/>
              </a:rPr>
              <a:t>zaujímať sa, pýtať sa výrobcov, odkiaľ sú materiály a či zamestnanci pracujú </a:t>
            </a:r>
          </a:p>
          <a:p>
            <a:r>
              <a:rPr lang="sk-SK" sz="1000" dirty="0">
                <a:latin typeface="Candara" panose="020E0502030303020204" pitchFamily="34" charset="0"/>
              </a:rPr>
              <a:t>      v dôstojných podmienkach a sú adekvátne platení</a:t>
            </a:r>
          </a:p>
          <a:p>
            <a:pPr marL="171450" indent="-171450">
              <a:buFont typeface="Arial" panose="020B0604020202020204" pitchFamily="34" charset="0"/>
              <a:buChar char="•"/>
            </a:pPr>
            <a:r>
              <a:rPr lang="sk-SK" sz="1000" dirty="0">
                <a:latin typeface="Candara" panose="020E0502030303020204" pitchFamily="34" charset="0"/>
              </a:rPr>
              <a:t>životný cyklus trička (v angl.): ed.ted.com/</a:t>
            </a:r>
            <a:r>
              <a:rPr lang="sk-SK" sz="1000" dirty="0" err="1">
                <a:latin typeface="Candara" panose="020E0502030303020204" pitchFamily="34" charset="0"/>
              </a:rPr>
              <a:t>lessons</a:t>
            </a:r>
            <a:r>
              <a:rPr lang="sk-SK" sz="1000" dirty="0">
                <a:latin typeface="Candara" panose="020E0502030303020204" pitchFamily="34" charset="0"/>
              </a:rPr>
              <a:t>/</a:t>
            </a:r>
            <a:r>
              <a:rPr lang="sk-SK" sz="1000" dirty="0" err="1">
                <a:latin typeface="Candara" panose="020E0502030303020204" pitchFamily="34" charset="0"/>
              </a:rPr>
              <a:t>the</a:t>
            </a:r>
            <a:r>
              <a:rPr lang="sk-SK" sz="1000" dirty="0">
                <a:latin typeface="Candara" panose="020E0502030303020204" pitchFamily="34" charset="0"/>
              </a:rPr>
              <a:t>-</a:t>
            </a:r>
            <a:r>
              <a:rPr lang="sk-SK" sz="1000" dirty="0" err="1">
                <a:latin typeface="Candara" panose="020E0502030303020204" pitchFamily="34" charset="0"/>
              </a:rPr>
              <a:t>life</a:t>
            </a:r>
            <a:r>
              <a:rPr lang="sk-SK" sz="1000" dirty="0">
                <a:latin typeface="Candara" panose="020E0502030303020204" pitchFamily="34" charset="0"/>
              </a:rPr>
              <a:t>-</a:t>
            </a:r>
            <a:r>
              <a:rPr lang="sk-SK" sz="1000" dirty="0" err="1">
                <a:latin typeface="Candara" panose="020E0502030303020204" pitchFamily="34" charset="0"/>
              </a:rPr>
              <a:t>cycle</a:t>
            </a:r>
            <a:r>
              <a:rPr lang="sk-SK" sz="1000" dirty="0">
                <a:latin typeface="Candara" panose="020E0502030303020204" pitchFamily="34" charset="0"/>
              </a:rPr>
              <a:t>-of-a-t-</a:t>
            </a:r>
            <a:r>
              <a:rPr lang="sk-SK" sz="1000" dirty="0" err="1">
                <a:latin typeface="Candara" panose="020E0502030303020204" pitchFamily="34" charset="0"/>
              </a:rPr>
              <a:t>shirt</a:t>
            </a:r>
            <a:r>
              <a:rPr lang="sk-SK" sz="1000" dirty="0">
                <a:latin typeface="Candara" panose="020E0502030303020204" pitchFamily="34" charset="0"/>
              </a:rPr>
              <a:t>-</a:t>
            </a:r>
            <a:r>
              <a:rPr lang="sk-SK" sz="1000" dirty="0" err="1">
                <a:latin typeface="Candara" panose="020E0502030303020204" pitchFamily="34" charset="0"/>
              </a:rPr>
              <a:t>angel-chang</a:t>
            </a:r>
            <a:endParaRPr lang="sk-SK" sz="1000" dirty="0">
              <a:latin typeface="Candara" panose="020E0502030303020204" pitchFamily="34" charset="0"/>
            </a:endParaRPr>
          </a:p>
          <a:p>
            <a:pPr marL="171450" indent="-171450">
              <a:buFont typeface="Arial" panose="020B0604020202020204" pitchFamily="34" charset="0"/>
              <a:buChar char="•"/>
            </a:pPr>
            <a:r>
              <a:rPr lang="sk-SK" sz="1000" dirty="0" err="1">
                <a:latin typeface="Candara" panose="020E0502030303020204" pitchFamily="34" charset="0"/>
              </a:rPr>
              <a:t>follow</a:t>
            </a:r>
            <a:r>
              <a:rPr lang="sk-SK" sz="1000" dirty="0">
                <a:latin typeface="Candara" panose="020E0502030303020204" pitchFamily="34" charset="0"/>
              </a:rPr>
              <a:t> #</a:t>
            </a:r>
            <a:r>
              <a:rPr lang="sk-SK" sz="1000" dirty="0" err="1">
                <a:latin typeface="Candara" panose="020E0502030303020204" pitchFamily="34" charset="0"/>
              </a:rPr>
              <a:t>slowfashion</a:t>
            </a:r>
            <a:r>
              <a:rPr lang="sk-SK" sz="1000" dirty="0">
                <a:latin typeface="Candara" panose="020E0502030303020204" pitchFamily="34" charset="0"/>
              </a:rPr>
              <a:t> #</a:t>
            </a:r>
            <a:r>
              <a:rPr lang="sk-SK" sz="1000" dirty="0" err="1">
                <a:latin typeface="Candara" panose="020E0502030303020204" pitchFamily="34" charset="0"/>
              </a:rPr>
              <a:t>fashionrevolution</a:t>
            </a:r>
            <a:r>
              <a:rPr lang="sk-SK" sz="1000" dirty="0">
                <a:latin typeface="Candara" panose="020E0502030303020204" pitchFamily="34" charset="0"/>
              </a:rPr>
              <a:t>, #</a:t>
            </a:r>
            <a:r>
              <a:rPr lang="sk-SK" sz="1000" dirty="0" err="1">
                <a:latin typeface="Candara" panose="020E0502030303020204" pitchFamily="34" charset="0"/>
              </a:rPr>
              <a:t>whomademyclothes</a:t>
            </a:r>
            <a:r>
              <a:rPr lang="sk-SK" sz="1000" dirty="0">
                <a:latin typeface="Candara" panose="020E0502030303020204" pitchFamily="34" charset="0"/>
              </a:rPr>
              <a:t>, #</a:t>
            </a:r>
            <a:r>
              <a:rPr lang="sk-SK" sz="1000" dirty="0" err="1">
                <a:latin typeface="Candara" panose="020E0502030303020204" pitchFamily="34" charset="0"/>
              </a:rPr>
              <a:t>whomademyshoes</a:t>
            </a:r>
            <a:endParaRPr lang="sk-SK" sz="1000" dirty="0">
              <a:latin typeface="Candara" panose="020E0502030303020204" pitchFamily="34" charset="0"/>
            </a:endParaRPr>
          </a:p>
        </p:txBody>
      </p:sp>
      <p:grpSp>
        <p:nvGrpSpPr>
          <p:cNvPr id="3" name="Group 2">
            <a:extLst>
              <a:ext uri="{FF2B5EF4-FFF2-40B4-BE49-F238E27FC236}">
                <a16:creationId xmlns="" xmlns:a16="http://schemas.microsoft.com/office/drawing/2014/main" id="{1A038022-32EF-4115-B859-EB89B7A354D4}"/>
              </a:ext>
            </a:extLst>
          </p:cNvPr>
          <p:cNvGrpSpPr/>
          <p:nvPr/>
        </p:nvGrpSpPr>
        <p:grpSpPr>
          <a:xfrm>
            <a:off x="282897" y="5099285"/>
            <a:ext cx="1202499" cy="1724587"/>
            <a:chOff x="282897" y="7151605"/>
            <a:chExt cx="1202499" cy="1724587"/>
          </a:xfrm>
        </p:grpSpPr>
        <p:sp>
          <p:nvSpPr>
            <p:cNvPr id="55" name="Oval 54">
              <a:extLst>
                <a:ext uri="{FF2B5EF4-FFF2-40B4-BE49-F238E27FC236}">
                  <a16:creationId xmlns="" xmlns:a16="http://schemas.microsoft.com/office/drawing/2014/main" id="{35BEF673-A074-48FB-B315-3A12E90D596B}"/>
                </a:ext>
              </a:extLst>
            </p:cNvPr>
            <p:cNvSpPr/>
            <p:nvPr/>
          </p:nvSpPr>
          <p:spPr>
            <a:xfrm>
              <a:off x="344146" y="7796192"/>
              <a:ext cx="1080000" cy="1080000"/>
            </a:xfrm>
            <a:prstGeom prst="ellipse">
              <a:avLst/>
            </a:prstGeom>
            <a:gradFill>
              <a:gsLst>
                <a:gs pos="0">
                  <a:srgbClr val="BA8CDC"/>
                </a:gs>
                <a:gs pos="50000">
                  <a:srgbClr val="7030A0"/>
                </a:gs>
                <a:gs pos="100000">
                  <a:srgbClr val="4F2270"/>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Candara" panose="020E0502030303020204" pitchFamily="34" charset="0"/>
              </a:endParaRPr>
            </a:p>
          </p:txBody>
        </p:sp>
        <p:pic>
          <p:nvPicPr>
            <p:cNvPr id="56" name="Graphic 55" descr="Shopping cart">
              <a:extLst>
                <a:ext uri="{FF2B5EF4-FFF2-40B4-BE49-F238E27FC236}">
                  <a16:creationId xmlns="" xmlns:a16="http://schemas.microsoft.com/office/drawing/2014/main" id="{C502697D-EBFD-46C2-8D24-C490D6357F3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15352" y="7967398"/>
              <a:ext cx="737589" cy="737589"/>
            </a:xfrm>
            <a:prstGeom prst="rect">
              <a:avLst/>
            </a:prstGeom>
          </p:spPr>
        </p:pic>
        <p:sp>
          <p:nvSpPr>
            <p:cNvPr id="54" name="TextBox 53">
              <a:extLst>
                <a:ext uri="{FF2B5EF4-FFF2-40B4-BE49-F238E27FC236}">
                  <a16:creationId xmlns="" xmlns:a16="http://schemas.microsoft.com/office/drawing/2014/main" id="{140D7D37-E90A-4CD0-8F53-D0F24D327D39}"/>
                </a:ext>
              </a:extLst>
            </p:cNvPr>
            <p:cNvSpPr txBox="1"/>
            <p:nvPr/>
          </p:nvSpPr>
          <p:spPr>
            <a:xfrm>
              <a:off x="282897" y="7151605"/>
              <a:ext cx="1202499" cy="646331"/>
            </a:xfrm>
            <a:prstGeom prst="rect">
              <a:avLst/>
            </a:prstGeom>
            <a:noFill/>
          </p:spPr>
          <p:txBody>
            <a:bodyPr wrap="square" rtlCol="0">
              <a:spAutoFit/>
            </a:bodyPr>
            <a:lstStyle/>
            <a:p>
              <a:pPr algn="ctr"/>
              <a:r>
                <a:rPr lang="en-US" b="1" dirty="0" err="1">
                  <a:latin typeface="Candara" panose="020E0502030303020204" pitchFamily="34" charset="0"/>
                </a:rPr>
                <a:t>Tipy</a:t>
              </a:r>
              <a:r>
                <a:rPr lang="en-US" b="1" dirty="0">
                  <a:latin typeface="Candara" panose="020E0502030303020204" pitchFamily="34" charset="0"/>
                </a:rPr>
                <a:t> </a:t>
              </a:r>
              <a:r>
                <a:rPr lang="en-US" b="1" dirty="0" err="1">
                  <a:latin typeface="Candara" panose="020E0502030303020204" pitchFamily="34" charset="0"/>
                </a:rPr>
                <a:t>na</a:t>
              </a:r>
              <a:r>
                <a:rPr lang="en-US" b="1" dirty="0">
                  <a:latin typeface="Candara" panose="020E0502030303020204" pitchFamily="34" charset="0"/>
                </a:rPr>
                <a:t> v</a:t>
              </a:r>
              <a:r>
                <a:rPr lang="sk-SK" b="1" dirty="0" err="1">
                  <a:latin typeface="Candara" panose="020E0502030303020204" pitchFamily="34" charset="0"/>
                </a:rPr>
                <a:t>ýrobcov</a:t>
              </a:r>
              <a:endParaRPr lang="en-US" b="1" dirty="0">
                <a:latin typeface="Candara" panose="020E0502030303020204" pitchFamily="34" charset="0"/>
              </a:endParaRPr>
            </a:p>
          </p:txBody>
        </p:sp>
      </p:grpSp>
      <p:sp>
        <p:nvSpPr>
          <p:cNvPr id="10" name="TextBox 9">
            <a:extLst>
              <a:ext uri="{FF2B5EF4-FFF2-40B4-BE49-F238E27FC236}">
                <a16:creationId xmlns="" xmlns:a16="http://schemas.microsoft.com/office/drawing/2014/main" id="{1E6F16E1-52D0-49CD-A084-50D89924987E}"/>
              </a:ext>
            </a:extLst>
          </p:cNvPr>
          <p:cNvSpPr txBox="1"/>
          <p:nvPr/>
        </p:nvSpPr>
        <p:spPr>
          <a:xfrm>
            <a:off x="531884" y="7854390"/>
            <a:ext cx="5794231" cy="1169551"/>
          </a:xfrm>
          <a:prstGeom prst="rect">
            <a:avLst/>
          </a:prstGeom>
          <a:noFill/>
        </p:spPr>
        <p:txBody>
          <a:bodyPr wrap="square" rtlCol="0">
            <a:spAutoFit/>
          </a:bodyPr>
          <a:lstStyle/>
          <a:p>
            <a:pPr algn="ctr"/>
            <a:r>
              <a:rPr lang="sk-SK" sz="1400" b="1" dirty="0">
                <a:solidFill>
                  <a:srgbClr val="4F2270"/>
                </a:solidFill>
                <a:latin typeface="Candara" panose="020E0502030303020204" pitchFamily="34" charset="0"/>
              </a:rPr>
              <a:t>Globálna produkcia oblečenia sa od roku 2000 do 2014 zdvojnásobila.</a:t>
            </a:r>
          </a:p>
          <a:p>
            <a:pPr algn="ctr"/>
            <a:endParaRPr lang="sk-SK" sz="1400" b="1" dirty="0">
              <a:solidFill>
                <a:srgbClr val="4F2270"/>
              </a:solidFill>
              <a:latin typeface="Candara" panose="020E0502030303020204" pitchFamily="34" charset="0"/>
            </a:endParaRPr>
          </a:p>
          <a:p>
            <a:pPr algn="ctr"/>
            <a:r>
              <a:rPr lang="sk-SK" sz="1400" b="1" dirty="0">
                <a:solidFill>
                  <a:srgbClr val="4F2270"/>
                </a:solidFill>
                <a:latin typeface="Candara" panose="020E0502030303020204" pitchFamily="34" charset="0"/>
              </a:rPr>
              <a:t>Jeden človek kupuje každým rokom v priemere o 60 % viac vecí </a:t>
            </a:r>
          </a:p>
          <a:p>
            <a:pPr algn="ctr"/>
            <a:r>
              <a:rPr lang="sk-SK" sz="1400" b="1" dirty="0">
                <a:solidFill>
                  <a:srgbClr val="4F2270"/>
                </a:solidFill>
                <a:latin typeface="Candara" panose="020E0502030303020204" pitchFamily="34" charset="0"/>
              </a:rPr>
              <a:t>   a ponecháva si ich o polovicu kratšie ako pred 15 rokmi, čím generuje obrovské množstvo odpadu končiaceho prevažne na skládkach.</a:t>
            </a:r>
          </a:p>
        </p:txBody>
      </p:sp>
      <p:sp>
        <p:nvSpPr>
          <p:cNvPr id="27" name="Zástupný symbol päty 4">
            <a:extLst>
              <a:ext uri="{FF2B5EF4-FFF2-40B4-BE49-F238E27FC236}">
                <a16:creationId xmlns="" xmlns:a16="http://schemas.microsoft.com/office/drawing/2014/main" id="{73ADC162-BBBA-9D44-B2A5-4E27DDE8AB65}"/>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6" name="BlokTextu 25">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65770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Full Battery">
            <a:extLst>
              <a:ext uri="{FF2B5EF4-FFF2-40B4-BE49-F238E27FC236}">
                <a16:creationId xmlns="" xmlns:a16="http://schemas.microsoft.com/office/drawing/2014/main" id="{A3DA6DA7-4F77-47FF-9557-E04CD3099F6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5838226">
            <a:off x="5166562" y="4490370"/>
            <a:ext cx="1234440" cy="1234440"/>
          </a:xfrm>
          <a:prstGeom prst="rect">
            <a:avLst/>
          </a:prstGeom>
        </p:spPr>
      </p:pic>
      <p:pic>
        <p:nvPicPr>
          <p:cNvPr id="12" name="Graphic 11" descr="Smart Phone">
            <a:extLst>
              <a:ext uri="{FF2B5EF4-FFF2-40B4-BE49-F238E27FC236}">
                <a16:creationId xmlns="" xmlns:a16="http://schemas.microsoft.com/office/drawing/2014/main" id="{9396A950-9AF5-450C-A2F3-AD2B3F6F70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7532">
            <a:off x="4741661" y="2456615"/>
            <a:ext cx="1614487" cy="1614487"/>
          </a:xfrm>
          <a:prstGeom prst="rect">
            <a:avLst/>
          </a:prstGeom>
        </p:spPr>
      </p:pic>
      <p:pic>
        <p:nvPicPr>
          <p:cNvPr id="17" name="Graphic 16" descr="Medicine">
            <a:extLst>
              <a:ext uri="{FF2B5EF4-FFF2-40B4-BE49-F238E27FC236}">
                <a16:creationId xmlns="" xmlns:a16="http://schemas.microsoft.com/office/drawing/2014/main" id="{788CC9BE-37B3-44B2-86A3-8308B3F622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609960">
            <a:off x="4846733" y="7920667"/>
            <a:ext cx="1614487" cy="1614487"/>
          </a:xfrm>
          <a:prstGeom prst="rect">
            <a:avLst/>
          </a:prstGeom>
        </p:spPr>
      </p:pic>
      <p:pic>
        <p:nvPicPr>
          <p:cNvPr id="19" name="Graphic 18" descr="Couch">
            <a:extLst>
              <a:ext uri="{FF2B5EF4-FFF2-40B4-BE49-F238E27FC236}">
                <a16:creationId xmlns="" xmlns:a16="http://schemas.microsoft.com/office/drawing/2014/main" id="{505F7CDF-5D50-44A8-B2BF-78A6CF41D9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976539" y="6318790"/>
            <a:ext cx="1614487" cy="1614487"/>
          </a:xfrm>
          <a:prstGeom prst="rect">
            <a:avLst/>
          </a:prstGeom>
        </p:spPr>
      </p:pic>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18</a:t>
            </a:fld>
            <a:endParaRPr lang="cs-CZ">
              <a:latin typeface="Candara" panose="020E0502030303020204" pitchFamily="34" charset="0"/>
            </a:endParaRPr>
          </a:p>
        </p:txBody>
      </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217002"/>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5993555"/>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p:spPr>
          <p:style>
            <a:lnRef idx="1">
              <a:schemeClr val="dk1"/>
            </a:lnRef>
            <a:fillRef idx="0">
              <a:schemeClr val="dk1"/>
            </a:fillRef>
            <a:effectRef idx="0">
              <a:schemeClr val="dk1"/>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3042" y="2227183"/>
            <a:ext cx="4931215" cy="3785652"/>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Elektronika a elektrospotrebiče:</a:t>
            </a:r>
          </a:p>
          <a:p>
            <a:pPr marL="628650" lvl="1" indent="-171450">
              <a:buFont typeface="Arial" panose="020B0604020202020204" pitchFamily="34" charset="0"/>
              <a:buChar char="•"/>
            </a:pPr>
            <a:r>
              <a:rPr lang="sk-SK" sz="1000" dirty="0">
                <a:latin typeface="Candara" panose="020E0502030303020204" pitchFamily="34" charset="0"/>
              </a:rPr>
              <a:t>prvý krok je oprava, repasovanie, re-predaj (bazos.sk a pod.); repairably.com</a:t>
            </a:r>
          </a:p>
          <a:p>
            <a:pPr marL="628650" lvl="1" indent="-171450">
              <a:buFont typeface="Arial" panose="020B0604020202020204" pitchFamily="34" charset="0"/>
              <a:buChar char="•"/>
            </a:pPr>
            <a:r>
              <a:rPr lang="sk-SK" sz="1000" dirty="0">
                <a:latin typeface="Candara" panose="020E0502030303020204" pitchFamily="34" charset="0"/>
              </a:rPr>
              <a:t>notebooky, monitory a pod. (aj nefunkčné) sa dajú odovzdať do </a:t>
            </a:r>
            <a:r>
              <a:rPr lang="sk-SK" sz="1000" dirty="0" err="1">
                <a:latin typeface="Candara" panose="020E0502030303020204" pitchFamily="34" charset="0"/>
              </a:rPr>
              <a:t>refurbished.sk</a:t>
            </a:r>
            <a:endParaRPr lang="sk-SK" sz="1000" dirty="0">
              <a:latin typeface="Candara" panose="020E0502030303020204" pitchFamily="34" charset="0"/>
            </a:endParaRPr>
          </a:p>
          <a:p>
            <a:pPr marL="628650" lvl="1" indent="-171450">
              <a:buFont typeface="Arial" panose="020B0604020202020204" pitchFamily="34" charset="0"/>
              <a:buChar char="•"/>
            </a:pPr>
            <a:r>
              <a:rPr lang="sk-SK" sz="1000" dirty="0">
                <a:latin typeface="Candara" panose="020E0502030303020204" pitchFamily="34" charset="0"/>
              </a:rPr>
              <a:t>MIESTA SPÄTNÉHO ZBERU elektrospotrebičov sú všetky obchody, ktoré predávajú elektrospotrebiče (svoje staré spotrebiče im môžete odovzdať)</a:t>
            </a:r>
          </a:p>
          <a:p>
            <a:pPr marL="628650" lvl="1" indent="-171450">
              <a:buFont typeface="Arial" panose="020B0604020202020204" pitchFamily="34" charset="0"/>
              <a:buChar char="•"/>
            </a:pPr>
            <a:r>
              <a:rPr lang="sk-SK" sz="1000" dirty="0">
                <a:latin typeface="Candara" panose="020E0502030303020204" pitchFamily="34" charset="0"/>
              </a:rPr>
              <a:t>nepoužiteľné, neopraviteľné elektrospotrebiče, tonery, CD a DVD a káble môžete odniesť aj na ZBERNÝ DVOR</a:t>
            </a:r>
          </a:p>
          <a:p>
            <a:pPr marL="628650" lvl="1" indent="-171450">
              <a:buFont typeface="Arial" panose="020B0604020202020204" pitchFamily="34" charset="0"/>
              <a:buChar char="•"/>
            </a:pPr>
            <a:r>
              <a:rPr lang="sk-SK" sz="1000" dirty="0">
                <a:latin typeface="Candara" panose="020E0502030303020204" pitchFamily="34" charset="0"/>
              </a:rPr>
              <a:t>odovzdať na zbernom mieste určenom v rámci kalendárového zberu </a:t>
            </a:r>
            <a:r>
              <a:rPr lang="sk-SK" sz="1000" dirty="0" err="1">
                <a:latin typeface="Candara" panose="020E0502030303020204" pitchFamily="34" charset="0"/>
              </a:rPr>
              <a:t>elektroodpadu</a:t>
            </a:r>
            <a:r>
              <a:rPr lang="sk-SK" sz="1000" dirty="0">
                <a:latin typeface="Candara" panose="020E0502030303020204" pitchFamily="34" charset="0"/>
              </a:rPr>
              <a:t> z domácností v jednotlivých mestských častiach</a:t>
            </a:r>
          </a:p>
          <a:p>
            <a:pPr marL="628650" lvl="1" indent="-171450">
              <a:buFont typeface="Arial" panose="020B0604020202020204" pitchFamily="34" charset="0"/>
              <a:buChar char="•"/>
            </a:pPr>
            <a:r>
              <a:rPr lang="sk-SK" sz="1000" dirty="0">
                <a:latin typeface="Candara" panose="020E0502030303020204" pitchFamily="34" charset="0"/>
              </a:rPr>
              <a:t>funkčné elektrospotrebiče sa môžu zaniesť aj do tzv. knižnice vecí (miesto, kde si to ďalší ľudia môžu ďalej požičiavať), darovať známym alebo sociálne slabším (napr. Zóna bez peňazí)</a:t>
            </a:r>
          </a:p>
          <a:p>
            <a:pPr marL="628650" lvl="1" indent="-171450">
              <a:buFont typeface="Arial" panose="020B0604020202020204" pitchFamily="34" charset="0"/>
              <a:buChar char="•"/>
            </a:pPr>
            <a:r>
              <a:rPr lang="sk-SK" sz="1000" dirty="0">
                <a:latin typeface="Candara" panose="020E0502030303020204" pitchFamily="34" charset="0"/>
              </a:rPr>
              <a:t>Informácie k odovzdaniu elektroodpadu je tiež možné získať na bezplatnej telefonickej linke 0800 50</a:t>
            </a:r>
            <a:r>
              <a:rPr lang="en-US" sz="1000" dirty="0">
                <a:latin typeface="Candara" panose="020E0502030303020204" pitchFamily="34" charset="0"/>
              </a:rPr>
              <a:t>0</a:t>
            </a:r>
            <a:r>
              <a:rPr lang="sk-SK" sz="1000" dirty="0">
                <a:latin typeface="Candara" panose="020E0502030303020204" pitchFamily="34" charset="0"/>
              </a:rPr>
              <a:t> </a:t>
            </a:r>
            <a:r>
              <a:rPr lang="en-US" sz="1000" dirty="0">
                <a:latin typeface="Candara" panose="020E0502030303020204" pitchFamily="34" charset="0"/>
              </a:rPr>
              <a:t>0</a:t>
            </a:r>
            <a:r>
              <a:rPr lang="sk-SK" sz="1000" dirty="0">
                <a:latin typeface="Candara" panose="020E0502030303020204" pitchFamily="34" charset="0"/>
              </a:rPr>
              <a:t>11</a:t>
            </a:r>
          </a:p>
          <a:p>
            <a:pPr marL="171450" indent="-171450">
              <a:buFont typeface="Arial" panose="020B0604020202020204" pitchFamily="34" charset="0"/>
              <a:buChar char="•"/>
            </a:pPr>
            <a:r>
              <a:rPr lang="sk-SK" sz="1000" b="1" dirty="0">
                <a:latin typeface="Candara" panose="020E0502030303020204" pitchFamily="34" charset="0"/>
              </a:rPr>
              <a:t>Batérie:</a:t>
            </a:r>
          </a:p>
          <a:p>
            <a:pPr marL="628650" lvl="1" indent="-171450">
              <a:buFont typeface="Arial" panose="020B0604020202020204" pitchFamily="34" charset="0"/>
              <a:buChar char="•"/>
            </a:pPr>
            <a:r>
              <a:rPr lang="sk-SK" sz="1000" dirty="0">
                <a:latin typeface="Candara" panose="020E0502030303020204" pitchFamily="34" charset="0"/>
              </a:rPr>
              <a:t>malé vybité akumulátory/batérie -&gt; MIESTA SPÄTNÉHO ZBERU (obchody </a:t>
            </a:r>
            <a:br>
              <a:rPr lang="sk-SK" sz="1000" dirty="0">
                <a:latin typeface="Candara" panose="020E0502030303020204" pitchFamily="34" charset="0"/>
              </a:rPr>
            </a:br>
            <a:r>
              <a:rPr lang="sk-SK" sz="1000" dirty="0">
                <a:latin typeface="Candara" panose="020E0502030303020204" pitchFamily="34" charset="0"/>
              </a:rPr>
              <a:t>s elektronikou, s batériami, supermarkety)</a:t>
            </a:r>
          </a:p>
          <a:p>
            <a:pPr marL="628650" lvl="1" indent="-171450">
              <a:buFont typeface="Arial" panose="020B0604020202020204" pitchFamily="34" charset="0"/>
              <a:buChar char="•"/>
            </a:pPr>
            <a:r>
              <a:rPr lang="sk-SK" sz="1000" dirty="0">
                <a:latin typeface="Candara" panose="020E0502030303020204" pitchFamily="34" charset="0"/>
              </a:rPr>
              <a:t>veľké batérie, autobatérie -&gt; MIESTA SPÄTNÉHO ZBERU (predajne batérií, autobatérií) alebo ZBERNÝ DVOR (v prírode by sa rozkladali 200 – 500 rokov)</a:t>
            </a:r>
          </a:p>
          <a:p>
            <a:pPr marL="171450" indent="-171450">
              <a:buFont typeface="Arial" panose="020B0604020202020204" pitchFamily="34" charset="0"/>
              <a:buChar char="•"/>
            </a:pPr>
            <a:r>
              <a:rPr lang="sk-SK" sz="1000" b="1" dirty="0">
                <a:latin typeface="Candara" panose="020E0502030303020204" pitchFamily="34" charset="0"/>
              </a:rPr>
              <a:t>Žiarivky, výbojky, </a:t>
            </a:r>
            <a:r>
              <a:rPr lang="sk-SK" sz="1000" b="1" dirty="0" err="1">
                <a:latin typeface="Candara" panose="020E0502030303020204" pitchFamily="34" charset="0"/>
              </a:rPr>
              <a:t>LEDky</a:t>
            </a:r>
            <a:r>
              <a:rPr lang="sk-SK" sz="1000" b="1" dirty="0">
                <a:latin typeface="Candara" panose="020E0502030303020204" pitchFamily="34" charset="0"/>
              </a:rPr>
              <a:t>, žiarovky, halogénky:</a:t>
            </a:r>
          </a:p>
          <a:p>
            <a:pPr marL="628650" lvl="1" indent="-171450">
              <a:buFont typeface="Arial" panose="020B0604020202020204" pitchFamily="34" charset="0"/>
              <a:buChar char="•"/>
            </a:pPr>
            <a:r>
              <a:rPr lang="sk-SK" sz="1000" dirty="0">
                <a:latin typeface="Candara" panose="020E0502030303020204" pitchFamily="34" charset="0"/>
              </a:rPr>
              <a:t>žiarivky, výbojky, </a:t>
            </a:r>
            <a:r>
              <a:rPr lang="sk-SK" sz="1000" dirty="0" err="1">
                <a:latin typeface="Candara" panose="020E0502030303020204" pitchFamily="34" charset="0"/>
              </a:rPr>
              <a:t>LEDky</a:t>
            </a:r>
            <a:r>
              <a:rPr lang="sk-SK" sz="1000" dirty="0">
                <a:latin typeface="Candara" panose="020E0502030303020204" pitchFamily="34" charset="0"/>
              </a:rPr>
              <a:t> -&gt; MIESTA SPÄTNÉHO ZBERU (predajne svietidiel) alebo ZBERNÝ DVOR</a:t>
            </a:r>
          </a:p>
          <a:p>
            <a:pPr marL="628650" lvl="1" indent="-171450">
              <a:buFont typeface="Arial" panose="020B0604020202020204" pitchFamily="34" charset="0"/>
              <a:buChar char="•"/>
            </a:pPr>
            <a:r>
              <a:rPr lang="sk-SK" sz="1000" dirty="0">
                <a:latin typeface="Candara" panose="020E0502030303020204" pitchFamily="34" charset="0"/>
              </a:rPr>
              <a:t>žiarovky, autožiarovky a halogénky -&gt; ZBERNÝ DVOR</a:t>
            </a:r>
          </a:p>
        </p:txBody>
      </p:sp>
      <p:sp>
        <p:nvSpPr>
          <p:cNvPr id="36" name="TextBox 35">
            <a:extLst>
              <a:ext uri="{FF2B5EF4-FFF2-40B4-BE49-F238E27FC236}">
                <a16:creationId xmlns="" xmlns:a16="http://schemas.microsoft.com/office/drawing/2014/main" id="{35339029-A7C9-470C-AAE1-826C6AF0354B}"/>
              </a:ext>
            </a:extLst>
          </p:cNvPr>
          <p:cNvSpPr txBox="1"/>
          <p:nvPr/>
        </p:nvSpPr>
        <p:spPr>
          <a:xfrm>
            <a:off x="1813042" y="6001131"/>
            <a:ext cx="4931213" cy="3631763"/>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Pneumatiky:</a:t>
            </a:r>
          </a:p>
          <a:p>
            <a:pPr marL="628650" lvl="1" indent="-171450">
              <a:buFont typeface="Arial" panose="020B0604020202020204" pitchFamily="34" charset="0"/>
              <a:buChar char="•"/>
            </a:pPr>
            <a:r>
              <a:rPr lang="sk-SK" sz="1000" dirty="0">
                <a:latin typeface="Candara" panose="020E0502030303020204" pitchFamily="34" charset="0"/>
              </a:rPr>
              <a:t>pneumatiky -&gt; MIESTA SPÄTNÉHO ZBERU (pneuservisy, predajcovia pneumatík) bez ohľadu na to, či ste tam pneumatiku kúpili alebo menili</a:t>
            </a:r>
          </a:p>
          <a:p>
            <a:pPr marL="171450" indent="-171450">
              <a:buFont typeface="Arial" panose="020B0604020202020204" pitchFamily="34" charset="0"/>
              <a:buChar char="•"/>
            </a:pPr>
            <a:r>
              <a:rPr lang="sk-SK" sz="1000" b="1" dirty="0">
                <a:latin typeface="Candara" panose="020E0502030303020204" pitchFamily="34" charset="0"/>
              </a:rPr>
              <a:t>Guma a silikón:</a:t>
            </a:r>
          </a:p>
          <a:p>
            <a:pPr marL="628650" lvl="1" indent="-171450">
              <a:buFont typeface="Arial" panose="020B0604020202020204" pitchFamily="34" charset="0"/>
              <a:buChar char="•"/>
            </a:pPr>
            <a:r>
              <a:rPr lang="sk-SK" sz="1000" dirty="0">
                <a:latin typeface="Candara" panose="020E0502030303020204" pitchFamily="34" charset="0"/>
              </a:rPr>
              <a:t>guma, gumené produkty -&gt; ZBERNÝ DVOR</a:t>
            </a:r>
          </a:p>
          <a:p>
            <a:pPr marL="628650" lvl="1" indent="-171450">
              <a:buFont typeface="Arial" panose="020B0604020202020204" pitchFamily="34" charset="0"/>
              <a:buChar char="•"/>
            </a:pPr>
            <a:r>
              <a:rPr lang="sk-SK" sz="1000" dirty="0">
                <a:latin typeface="Candara" panose="020E0502030303020204" pitchFamily="34" charset="0"/>
              </a:rPr>
              <a:t>silikón -&gt; ZBERNÝ DVOR</a:t>
            </a:r>
          </a:p>
          <a:p>
            <a:pPr marL="628650" lvl="1" indent="-171450">
              <a:buFont typeface="Arial" panose="020B0604020202020204" pitchFamily="34" charset="0"/>
              <a:buChar char="•"/>
            </a:pPr>
            <a:r>
              <a:rPr lang="sk-SK" sz="1000" dirty="0">
                <a:latin typeface="Candara" panose="020E0502030303020204" pitchFamily="34" charset="0"/>
              </a:rPr>
              <a:t>drobné gumené a silikónové </a:t>
            </a:r>
            <a:r>
              <a:rPr lang="sk-SK" sz="1000" dirty="0" err="1">
                <a:latin typeface="Candara" panose="020E0502030303020204" pitchFamily="34" charset="0"/>
              </a:rPr>
              <a:t>produky</a:t>
            </a:r>
            <a:r>
              <a:rPr lang="sk-SK" sz="1000" dirty="0">
                <a:latin typeface="Candara" panose="020E0502030303020204" pitchFamily="34" charset="0"/>
              </a:rPr>
              <a:t> -&gt; ZMESOVÝ KOMUNÁLNY ODPAD </a:t>
            </a:r>
          </a:p>
          <a:p>
            <a:pPr marL="171450" indent="-171450">
              <a:buFont typeface="Arial" panose="020B0604020202020204" pitchFamily="34" charset="0"/>
              <a:buChar char="•"/>
            </a:pPr>
            <a:r>
              <a:rPr lang="sk-SK" sz="1000" b="1" dirty="0">
                <a:latin typeface="Candara" panose="020E0502030303020204" pitchFamily="34" charset="0"/>
              </a:rPr>
              <a:t>Drevo a drevené predmety:</a:t>
            </a:r>
          </a:p>
          <a:p>
            <a:pPr marL="628650" lvl="1" indent="-171450">
              <a:buFont typeface="Arial" panose="020B0604020202020204" pitchFamily="34" charset="0"/>
              <a:buChar char="•"/>
            </a:pPr>
            <a:r>
              <a:rPr lang="sk-SK" sz="1000" dirty="0">
                <a:latin typeface="Candara" panose="020E0502030303020204" pitchFamily="34" charset="0"/>
              </a:rPr>
              <a:t>prírodné, nefarbené, nelakované drevo zo záhrady -&gt; KOMPOST, KOZUB</a:t>
            </a:r>
          </a:p>
          <a:p>
            <a:pPr marL="628650" lvl="1" indent="-171450">
              <a:buFont typeface="Arial" panose="020B0604020202020204" pitchFamily="34" charset="0"/>
              <a:buChar char="•"/>
            </a:pPr>
            <a:r>
              <a:rPr lang="sk-SK" sz="1000" dirty="0">
                <a:latin typeface="Candara" panose="020E0502030303020204" pitchFamily="34" charset="0"/>
              </a:rPr>
              <a:t>drevo z nábytku a nábytok všeobecne -&gt; ZBERNÝ DVOR</a:t>
            </a:r>
          </a:p>
          <a:p>
            <a:pPr marL="628650" lvl="1" indent="-171450">
              <a:buFont typeface="Arial" panose="020B0604020202020204" pitchFamily="34" charset="0"/>
              <a:buChar char="•"/>
            </a:pPr>
            <a:r>
              <a:rPr lang="sk-SK" sz="1000" dirty="0">
                <a:latin typeface="Candara" panose="020E0502030303020204" pitchFamily="34" charset="0"/>
              </a:rPr>
              <a:t>korok -&gt; ZBERNÝ DVOR alebo KOMPOST (ak je naozaj prírodný)</a:t>
            </a:r>
          </a:p>
          <a:p>
            <a:pPr marL="628650" lvl="1" indent="-171450">
              <a:buFont typeface="Arial" panose="020B0604020202020204" pitchFamily="34" charset="0"/>
              <a:buChar char="•"/>
            </a:pPr>
            <a:r>
              <a:rPr lang="sk-SK" sz="1000" dirty="0">
                <a:latin typeface="Candara" panose="020E0502030303020204" pitchFamily="34" charset="0"/>
              </a:rPr>
              <a:t>IKEA nábytok -&gt; spätne vykupuje IKEA</a:t>
            </a:r>
          </a:p>
          <a:p>
            <a:pPr marL="171450" indent="-171450">
              <a:buFont typeface="Arial" panose="020B0604020202020204" pitchFamily="34" charset="0"/>
              <a:buChar char="•"/>
            </a:pPr>
            <a:r>
              <a:rPr lang="sk-SK" sz="1000" b="1" dirty="0">
                <a:latin typeface="Candara" panose="020E0502030303020204" pitchFamily="34" charset="0"/>
              </a:rPr>
              <a:t>Lieky, kozmetické a čistiace prípravky, chemické látky, vosk:</a:t>
            </a:r>
          </a:p>
          <a:p>
            <a:pPr marL="628650" lvl="1" indent="-171450">
              <a:buFont typeface="Arial" panose="020B0604020202020204" pitchFamily="34" charset="0"/>
              <a:buChar char="•"/>
            </a:pPr>
            <a:r>
              <a:rPr lang="sk-SK" sz="1000" dirty="0">
                <a:latin typeface="Candara" panose="020E0502030303020204" pitchFamily="34" charset="0"/>
              </a:rPr>
              <a:t>nespotrebované lieky vraciame do lekárne, ideálne v pôvodnom balení</a:t>
            </a:r>
          </a:p>
          <a:p>
            <a:pPr marL="628650" lvl="1" indent="-171450">
              <a:buFont typeface="Arial" panose="020B0604020202020204" pitchFamily="34" charset="0"/>
              <a:buChar char="•"/>
            </a:pPr>
            <a:r>
              <a:rPr lang="sk-SK" sz="1000" dirty="0">
                <a:latin typeface="Candara" panose="020E0502030303020204" pitchFamily="34" charset="0"/>
              </a:rPr>
              <a:t>kozmetiku a čistiace prípravky sa snažiť vždy </a:t>
            </a:r>
            <a:r>
              <a:rPr lang="sk-SK" sz="1000" dirty="0" err="1">
                <a:latin typeface="Candara" panose="020E0502030303020204" pitchFamily="34" charset="0"/>
              </a:rPr>
              <a:t>dopoužívať</a:t>
            </a:r>
            <a:r>
              <a:rPr lang="sk-SK" sz="1000" dirty="0">
                <a:latin typeface="Candara" panose="020E0502030303020204" pitchFamily="34" charset="0"/>
              </a:rPr>
              <a:t>, nepotrebné darovať, nekupovať zbytočne veľa, </a:t>
            </a:r>
            <a:r>
              <a:rPr lang="sk-SK" sz="1000" u="sng" dirty="0">
                <a:latin typeface="Candara" panose="020E0502030303020204" pitchFamily="34" charset="0"/>
              </a:rPr>
              <a:t>nevylievať do záchoda</a:t>
            </a:r>
            <a:r>
              <a:rPr lang="sk-SK" sz="1000" dirty="0">
                <a:latin typeface="Candara" panose="020E0502030303020204" pitchFamily="34" charset="0"/>
              </a:rPr>
              <a:t>, po </a:t>
            </a:r>
            <a:r>
              <a:rPr lang="sk-SK" sz="1000" dirty="0" err="1">
                <a:latin typeface="Candara" panose="020E0502030303020204" pitchFamily="34" charset="0"/>
              </a:rPr>
              <a:t>expirácii</a:t>
            </a:r>
            <a:r>
              <a:rPr lang="sk-SK" sz="1000" dirty="0">
                <a:latin typeface="Candara" panose="020E0502030303020204" pitchFamily="34" charset="0"/>
              </a:rPr>
              <a:t>           </a:t>
            </a:r>
          </a:p>
          <a:p>
            <a:pPr lvl="1"/>
            <a:r>
              <a:rPr lang="sk-SK" sz="1000" dirty="0">
                <a:latin typeface="Candara" panose="020E0502030303020204" pitchFamily="34" charset="0"/>
              </a:rPr>
              <a:t>       -&gt; ZMESOVÝ KOMUNÁLNY ODPAD (netýka sa čisto prírodných prípravkov)</a:t>
            </a:r>
          </a:p>
          <a:p>
            <a:pPr marL="628650" lvl="1" indent="-171450">
              <a:buFont typeface="Arial" panose="020B0604020202020204" pitchFamily="34" charset="0"/>
              <a:buChar char="•"/>
            </a:pPr>
            <a:r>
              <a:rPr lang="sk-SK" sz="1000" dirty="0">
                <a:latin typeface="Candara" panose="020E0502030303020204" pitchFamily="34" charset="0"/>
              </a:rPr>
              <a:t>chemické látky (laky, riedidlá, maliarske farby, motorové oleje, …) a ich zvyšky neumývať, ale odniesť v pôvodnom obale na ZBERNÝ DVOR</a:t>
            </a:r>
          </a:p>
          <a:p>
            <a:pPr marL="628650" lvl="1" indent="-171450">
              <a:buFont typeface="Arial" panose="020B0604020202020204" pitchFamily="34" charset="0"/>
              <a:buChar char="•"/>
            </a:pPr>
            <a:r>
              <a:rPr lang="sk-SK" sz="1000" dirty="0">
                <a:latin typeface="Candara" panose="020E0502030303020204" pitchFamily="34" charset="0"/>
              </a:rPr>
              <a:t>vosk (napr. zo sviečok): parafínový (z ropy) -&gt; roztopiť a napr. si vyrobiť opäť sviečku, na konci životnosti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 sójový vosk -&gt; KOMPOST | včelí vosk -&gt; využiť napr. na voskované obrúsky na balenie potravín, na konci životnosti -</a:t>
            </a:r>
            <a:r>
              <a:rPr lang="en-US" sz="1000" dirty="0">
                <a:latin typeface="Candara" panose="020E0502030303020204" pitchFamily="34" charset="0"/>
              </a:rPr>
              <a:t>&gt; </a:t>
            </a:r>
            <a:r>
              <a:rPr lang="sk-SK" sz="1000" dirty="0">
                <a:latin typeface="Candara" panose="020E0502030303020204" pitchFamily="34" charset="0"/>
              </a:rPr>
              <a:t>KOMPOST</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5" y="176880"/>
            <a:ext cx="3585238" cy="830997"/>
          </a:xfrm>
          <a:prstGeom prst="rect">
            <a:avLst/>
          </a:prstGeom>
          <a:noFill/>
        </p:spPr>
        <p:txBody>
          <a:bodyPr wrap="square" rtlCol="0">
            <a:spAutoFit/>
          </a:bodyPr>
          <a:lstStyle/>
          <a:p>
            <a:r>
              <a:rPr lang="sk-SK" sz="4800" dirty="0">
                <a:solidFill>
                  <a:schemeClr val="bg1"/>
                </a:solidFill>
                <a:latin typeface="Candara" panose="020E0502030303020204" pitchFamily="34" charset="0"/>
              </a:rPr>
              <a:t>Elektro a iné</a:t>
            </a:r>
            <a:endParaRPr lang="en-US" sz="4800" dirty="0">
              <a:solidFill>
                <a:schemeClr val="bg1"/>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3102221" cy="923330"/>
          </a:xfrm>
          <a:prstGeom prst="rect">
            <a:avLst/>
          </a:prstGeom>
          <a:noFill/>
        </p:spPr>
        <p:txBody>
          <a:bodyPr wrap="square" rtlCol="0">
            <a:spAutoFit/>
          </a:bodyPr>
          <a:lstStyle/>
          <a:p>
            <a:r>
              <a:rPr lang="sk-SK" dirty="0" err="1">
                <a:solidFill>
                  <a:schemeClr val="bg1"/>
                </a:solidFill>
                <a:latin typeface="Candara" panose="020E0502030303020204" pitchFamily="34" charset="0"/>
              </a:rPr>
              <a:t>Elektroodpad</a:t>
            </a:r>
            <a:r>
              <a:rPr lang="sk-SK" dirty="0">
                <a:solidFill>
                  <a:schemeClr val="bg1"/>
                </a:solidFill>
                <a:latin typeface="Candara" panose="020E0502030303020204" pitchFamily="34" charset="0"/>
              </a:rPr>
              <a:t> nosíme </a:t>
            </a:r>
            <a:br>
              <a:rPr lang="sk-SK" dirty="0">
                <a:solidFill>
                  <a:schemeClr val="bg1"/>
                </a:solidFill>
                <a:latin typeface="Candara" panose="020E0502030303020204" pitchFamily="34" charset="0"/>
              </a:rPr>
            </a:br>
            <a:r>
              <a:rPr lang="sk-SK" dirty="0">
                <a:solidFill>
                  <a:schemeClr val="bg1"/>
                </a:solidFill>
                <a:latin typeface="Candara" panose="020E0502030303020204" pitchFamily="34" charset="0"/>
              </a:rPr>
              <a:t>na </a:t>
            </a:r>
            <a:r>
              <a:rPr lang="sk-SK" b="1" dirty="0">
                <a:solidFill>
                  <a:schemeClr val="bg1"/>
                </a:solidFill>
                <a:latin typeface="Candara" panose="020E0502030303020204" pitchFamily="34" charset="0"/>
              </a:rPr>
              <a:t>miesta spätného zberu </a:t>
            </a:r>
            <a:r>
              <a:rPr lang="sk-SK" dirty="0">
                <a:solidFill>
                  <a:schemeClr val="bg1"/>
                </a:solidFill>
                <a:latin typeface="Candara" panose="020E0502030303020204" pitchFamily="34" charset="0"/>
              </a:rPr>
              <a:t>alebo </a:t>
            </a:r>
            <a:r>
              <a:rPr lang="en-US" dirty="0" err="1">
                <a:solidFill>
                  <a:schemeClr val="bg1"/>
                </a:solidFill>
                <a:latin typeface="Candara" panose="020E0502030303020204" pitchFamily="34" charset="0"/>
              </a:rPr>
              <a:t>na</a:t>
            </a:r>
            <a:r>
              <a:rPr lang="en-US" dirty="0">
                <a:solidFill>
                  <a:schemeClr val="bg1"/>
                </a:solidFill>
                <a:latin typeface="Candara" panose="020E0502030303020204" pitchFamily="34" charset="0"/>
              </a:rPr>
              <a:t> </a:t>
            </a:r>
            <a:r>
              <a:rPr lang="sk-SK" b="1" dirty="0">
                <a:solidFill>
                  <a:schemeClr val="bg1"/>
                </a:solidFill>
                <a:latin typeface="Candara" panose="020E0502030303020204" pitchFamily="34" charset="0"/>
              </a:rPr>
              <a:t>zberný dvor</a:t>
            </a:r>
          </a:p>
        </p:txBody>
      </p:sp>
      <p:grpSp>
        <p:nvGrpSpPr>
          <p:cNvPr id="7" name="Group 6">
            <a:extLst>
              <a:ext uri="{FF2B5EF4-FFF2-40B4-BE49-F238E27FC236}">
                <a16:creationId xmlns="" xmlns:a16="http://schemas.microsoft.com/office/drawing/2014/main" id="{FD0C4E89-8B3C-4461-A968-E6DD2D679705}"/>
              </a:ext>
            </a:extLst>
          </p:cNvPr>
          <p:cNvGrpSpPr/>
          <p:nvPr/>
        </p:nvGrpSpPr>
        <p:grpSpPr>
          <a:xfrm>
            <a:off x="78526" y="6084514"/>
            <a:ext cx="1456897" cy="1449332"/>
            <a:chOff x="78526" y="6231763"/>
            <a:chExt cx="1456897" cy="1449332"/>
          </a:xfrm>
        </p:grpSpPr>
        <p:sp>
          <p:nvSpPr>
            <p:cNvPr id="54" name="Oval 53">
              <a:extLst>
                <a:ext uri="{FF2B5EF4-FFF2-40B4-BE49-F238E27FC236}">
                  <a16:creationId xmlns="" xmlns:a16="http://schemas.microsoft.com/office/drawing/2014/main" id="{60A02BD8-9465-454A-8E2C-8BF5FF247E0E}"/>
                </a:ext>
              </a:extLst>
            </p:cNvPr>
            <p:cNvSpPr/>
            <p:nvPr/>
          </p:nvSpPr>
          <p:spPr>
            <a:xfrm>
              <a:off x="266974" y="6601095"/>
              <a:ext cx="1080000" cy="108000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Candara" panose="020E0502030303020204" pitchFamily="34" charset="0"/>
              </a:endParaRPr>
            </a:p>
          </p:txBody>
        </p:sp>
        <p:sp>
          <p:nvSpPr>
            <p:cNvPr id="55" name="Oval 54">
              <a:extLst>
                <a:ext uri="{FF2B5EF4-FFF2-40B4-BE49-F238E27FC236}">
                  <a16:creationId xmlns="" xmlns:a16="http://schemas.microsoft.com/office/drawing/2014/main" id="{5E985910-C4D5-4A0D-A41F-A8A117B432C8}"/>
                </a:ext>
              </a:extLst>
            </p:cNvPr>
            <p:cNvSpPr/>
            <p:nvPr/>
          </p:nvSpPr>
          <p:spPr>
            <a:xfrm>
              <a:off x="406610" y="7051095"/>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6" name="Oval 55">
              <a:extLst>
                <a:ext uri="{FF2B5EF4-FFF2-40B4-BE49-F238E27FC236}">
                  <a16:creationId xmlns="" xmlns:a16="http://schemas.microsoft.com/office/drawing/2014/main" id="{EF4BD822-72F1-4EB1-BC2D-099D718EB493}"/>
                </a:ext>
              </a:extLst>
            </p:cNvPr>
            <p:cNvSpPr/>
            <p:nvPr/>
          </p:nvSpPr>
          <p:spPr>
            <a:xfrm>
              <a:off x="696792" y="7051095"/>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7" name="Oval 56">
              <a:extLst>
                <a:ext uri="{FF2B5EF4-FFF2-40B4-BE49-F238E27FC236}">
                  <a16:creationId xmlns="" xmlns:a16="http://schemas.microsoft.com/office/drawing/2014/main" id="{45BE5EF6-8563-4373-A4EA-76911E958445}"/>
                </a:ext>
              </a:extLst>
            </p:cNvPr>
            <p:cNvSpPr/>
            <p:nvPr/>
          </p:nvSpPr>
          <p:spPr>
            <a:xfrm>
              <a:off x="990975" y="7051095"/>
              <a:ext cx="180000" cy="18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Box 43">
              <a:extLst>
                <a:ext uri="{FF2B5EF4-FFF2-40B4-BE49-F238E27FC236}">
                  <a16:creationId xmlns="" xmlns:a16="http://schemas.microsoft.com/office/drawing/2014/main" id="{65737777-F291-4A27-A0D7-A45325099B29}"/>
                </a:ext>
              </a:extLst>
            </p:cNvPr>
            <p:cNvSpPr txBox="1"/>
            <p:nvPr/>
          </p:nvSpPr>
          <p:spPr>
            <a:xfrm>
              <a:off x="78526" y="6231763"/>
              <a:ext cx="1456897" cy="369332"/>
            </a:xfrm>
            <a:prstGeom prst="rect">
              <a:avLst/>
            </a:prstGeom>
            <a:noFill/>
          </p:spPr>
          <p:txBody>
            <a:bodyPr wrap="square" rtlCol="0">
              <a:spAutoFit/>
            </a:bodyPr>
            <a:lstStyle/>
            <a:p>
              <a:pPr algn="ctr"/>
              <a:r>
                <a:rPr lang="sk-SK" b="1" dirty="0">
                  <a:latin typeface="Candara" panose="020E0502030303020204" pitchFamily="34" charset="0"/>
                </a:rPr>
                <a:t>Ostatné</a:t>
              </a:r>
              <a:endParaRPr lang="en-US" b="1" dirty="0">
                <a:latin typeface="Candara" panose="020E0502030303020204" pitchFamily="34" charset="0"/>
              </a:endParaRPr>
            </a:p>
          </p:txBody>
        </p:sp>
      </p:grpSp>
      <p:grpSp>
        <p:nvGrpSpPr>
          <p:cNvPr id="8" name="Group 7">
            <a:extLst>
              <a:ext uri="{FF2B5EF4-FFF2-40B4-BE49-F238E27FC236}">
                <a16:creationId xmlns="" xmlns:a16="http://schemas.microsoft.com/office/drawing/2014/main" id="{EB924F1D-1A8A-43AD-A8C1-1554073D5141}"/>
              </a:ext>
            </a:extLst>
          </p:cNvPr>
          <p:cNvGrpSpPr/>
          <p:nvPr/>
        </p:nvGrpSpPr>
        <p:grpSpPr>
          <a:xfrm>
            <a:off x="132239" y="2308489"/>
            <a:ext cx="1456897" cy="1449332"/>
            <a:chOff x="132239" y="2477221"/>
            <a:chExt cx="1456897" cy="1449332"/>
          </a:xfrm>
        </p:grpSpPr>
        <p:sp>
          <p:nvSpPr>
            <p:cNvPr id="61" name="Oval 60">
              <a:extLst>
                <a:ext uri="{FF2B5EF4-FFF2-40B4-BE49-F238E27FC236}">
                  <a16:creationId xmlns="" xmlns:a16="http://schemas.microsoft.com/office/drawing/2014/main" id="{90C0E511-E4D2-417C-8B2E-58FFE4BA8B50}"/>
                </a:ext>
              </a:extLst>
            </p:cNvPr>
            <p:cNvSpPr/>
            <p:nvPr/>
          </p:nvSpPr>
          <p:spPr>
            <a:xfrm>
              <a:off x="320687" y="2846553"/>
              <a:ext cx="1080000" cy="108000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Candara" panose="020E0502030303020204" pitchFamily="34" charset="0"/>
              </a:endParaRPr>
            </a:p>
          </p:txBody>
        </p:sp>
        <p:pic>
          <p:nvPicPr>
            <p:cNvPr id="62" name="Graphic 61" descr="USB">
              <a:extLst>
                <a:ext uri="{FF2B5EF4-FFF2-40B4-BE49-F238E27FC236}">
                  <a16:creationId xmlns="" xmlns:a16="http://schemas.microsoft.com/office/drawing/2014/main" id="{0A271333-A7DE-49DB-9934-131B9517B6D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91893" y="3017759"/>
              <a:ext cx="737589" cy="737589"/>
            </a:xfrm>
            <a:prstGeom prst="rect">
              <a:avLst/>
            </a:prstGeom>
          </p:spPr>
        </p:pic>
        <p:sp>
          <p:nvSpPr>
            <p:cNvPr id="60" name="TextBox 59">
              <a:extLst>
                <a:ext uri="{FF2B5EF4-FFF2-40B4-BE49-F238E27FC236}">
                  <a16:creationId xmlns="" xmlns:a16="http://schemas.microsoft.com/office/drawing/2014/main" id="{CB46837B-7C10-4406-A7A5-464D2F5DA80B}"/>
                </a:ext>
              </a:extLst>
            </p:cNvPr>
            <p:cNvSpPr txBox="1"/>
            <p:nvPr/>
          </p:nvSpPr>
          <p:spPr>
            <a:xfrm>
              <a:off x="132239" y="2477221"/>
              <a:ext cx="1456897" cy="369332"/>
            </a:xfrm>
            <a:prstGeom prst="rect">
              <a:avLst/>
            </a:prstGeom>
            <a:noFill/>
          </p:spPr>
          <p:txBody>
            <a:bodyPr wrap="square" rtlCol="0">
              <a:spAutoFit/>
            </a:bodyPr>
            <a:lstStyle/>
            <a:p>
              <a:pPr algn="ctr"/>
              <a:r>
                <a:rPr lang="sk-SK" b="1" dirty="0">
                  <a:latin typeface="Candara" panose="020E0502030303020204" pitchFamily="34" charset="0"/>
                </a:rPr>
                <a:t>Elektro</a:t>
              </a:r>
              <a:endParaRPr lang="en-US" b="1" dirty="0">
                <a:latin typeface="Candara" panose="020E0502030303020204" pitchFamily="34" charset="0"/>
              </a:endParaRPr>
            </a:p>
          </p:txBody>
        </p:sp>
      </p:grpSp>
      <p:pic>
        <p:nvPicPr>
          <p:cNvPr id="14" name="Graphic 13" descr="Robot">
            <a:extLst>
              <a:ext uri="{FF2B5EF4-FFF2-40B4-BE49-F238E27FC236}">
                <a16:creationId xmlns="" xmlns:a16="http://schemas.microsoft.com/office/drawing/2014/main" id="{403E7359-6BE4-4E9C-A725-7C3C0017BBB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5704201" y="838154"/>
            <a:ext cx="1153296" cy="1153296"/>
          </a:xfrm>
          <a:prstGeom prst="rect">
            <a:avLst/>
          </a:prstGeom>
        </p:spPr>
      </p:pic>
      <p:sp>
        <p:nvSpPr>
          <p:cNvPr id="31" name="BlokTextu 30">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768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19</a:t>
            </a:fld>
            <a:endParaRPr lang="cs-CZ">
              <a:latin typeface="Candara" panose="020E0502030303020204" pitchFamily="34" charset="0"/>
            </a:endParaRPr>
          </a:p>
        </p:txBody>
      </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438257"/>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23202" y="2450978"/>
            <a:ext cx="4754927" cy="3631763"/>
          </a:xfrm>
          <a:prstGeom prst="rect">
            <a:avLst/>
          </a:prstGeom>
          <a:noFill/>
        </p:spPr>
        <p:txBody>
          <a:bodyPr wrap="square" rtlCol="0">
            <a:spAutoFit/>
          </a:bodyPr>
          <a:lstStyle/>
          <a:p>
            <a:r>
              <a:rPr lang="sk-SK" sz="1000" dirty="0">
                <a:latin typeface="Candara" panose="020E0502030303020204" pitchFamily="34" charset="0"/>
              </a:rPr>
              <a:t>Keď si stále nie ste istý, ako naložiť s konkrétnym typom odpadu, odpad radšej hodiť do triedeného zberu ako do zmesového -&gt; na triediacej linke sa to </a:t>
            </a:r>
            <a:r>
              <a:rPr lang="sk-SK" sz="1000" dirty="0" err="1">
                <a:latin typeface="Candara" panose="020E0502030303020204" pitchFamily="34" charset="0"/>
              </a:rPr>
              <a:t>dotriedi</a:t>
            </a:r>
            <a:r>
              <a:rPr lang="sk-SK" sz="1000" dirty="0">
                <a:latin typeface="Candara" panose="020E0502030303020204" pitchFamily="34" charset="0"/>
              </a:rPr>
              <a:t> (ľudia na triediacej linke vedia, čo sa ešte dá vytriediť a čo už nie).</a:t>
            </a:r>
          </a:p>
          <a:p>
            <a:endParaRPr lang="sk-SK" sz="1000" dirty="0">
              <a:latin typeface="Candara" panose="020E0502030303020204" pitchFamily="34" charset="0"/>
            </a:endParaRPr>
          </a:p>
          <a:p>
            <a:r>
              <a:rPr lang="sk-SK" sz="1000" dirty="0">
                <a:latin typeface="Candara" panose="020E0502030303020204" pitchFamily="34" charset="0"/>
              </a:rPr>
              <a:t>Netreba tento postup však „zneužívať“ a hádzať priveľa nevhodného odpadu do triedeného, aby sme neznehodnotili celý kontajner, ktorý tak skončí v spaľovni alebo na skládke odpadov, za čo ako občania zaplatíme.</a:t>
            </a:r>
          </a:p>
          <a:p>
            <a:pPr marL="171450" indent="-171450">
              <a:buFont typeface="Arial" panose="020B0604020202020204" pitchFamily="34" charset="0"/>
              <a:buChar char="•"/>
            </a:pPr>
            <a:endParaRPr lang="sk-SK" sz="1000" dirty="0">
              <a:latin typeface="Candara" panose="020E0502030303020204" pitchFamily="34" charset="0"/>
            </a:endParaRPr>
          </a:p>
          <a:p>
            <a:r>
              <a:rPr lang="sk-SK" sz="1000" dirty="0">
                <a:latin typeface="Candara" panose="020E0502030303020204" pitchFamily="34" charset="0"/>
              </a:rPr>
              <a:t>POZOR! Daný obal/výrobok nesmie potenciálne znehodnotiť alebo zašpiniť zvyšok triedeného odpadu (napr. sklo od chémie – riedidiel a pod., ako je uvedené vyššie).</a:t>
            </a:r>
          </a:p>
          <a:p>
            <a:pPr marL="171450" indent="-171450">
              <a:buFont typeface="Arial" panose="020B0604020202020204" pitchFamily="34" charset="0"/>
              <a:buChar char="•"/>
            </a:pPr>
            <a:endParaRPr lang="sk-SK" sz="1000" dirty="0">
              <a:latin typeface="Candara" panose="020E0502030303020204" pitchFamily="34" charset="0"/>
            </a:endParaRPr>
          </a:p>
          <a:p>
            <a:r>
              <a:rPr lang="sk-SK" sz="1000" dirty="0">
                <a:latin typeface="Candara" panose="020E0502030303020204" pitchFamily="34" charset="0"/>
              </a:rPr>
              <a:t>Veci stále využiteľné, no nevyužité, ako napr. oblečenie, hračky, riad, knihy a pod.:</a:t>
            </a:r>
          </a:p>
          <a:p>
            <a:pPr marL="182563" lvl="1" indent="-174625">
              <a:buFont typeface="Arial" panose="020B0604020202020204" pitchFamily="34" charset="0"/>
              <a:buChar char="•"/>
            </a:pPr>
            <a:r>
              <a:rPr lang="sk-SK" sz="1000" dirty="0">
                <a:latin typeface="Candara" panose="020E0502030303020204" pitchFamily="34" charset="0"/>
              </a:rPr>
              <a:t>darovať známym</a:t>
            </a:r>
          </a:p>
          <a:p>
            <a:pPr marL="182563" lvl="1" indent="-174625">
              <a:buFont typeface="Arial" panose="020B0604020202020204" pitchFamily="34" charset="0"/>
              <a:buChar char="•"/>
            </a:pPr>
            <a:r>
              <a:rPr lang="sk-SK" sz="1000" dirty="0">
                <a:latin typeface="Candara" panose="020E0502030303020204" pitchFamily="34" charset="0"/>
              </a:rPr>
              <a:t>darovať na charitu</a:t>
            </a:r>
          </a:p>
          <a:p>
            <a:pPr marL="182563" lvl="1" indent="-174625">
              <a:buFont typeface="Arial" panose="020B0604020202020204" pitchFamily="34" charset="0"/>
              <a:buChar char="•"/>
            </a:pPr>
            <a:r>
              <a:rPr lang="sk-SK" sz="1000" dirty="0">
                <a:latin typeface="Candara" panose="020E0502030303020204" pitchFamily="34" charset="0"/>
              </a:rPr>
              <a:t>ponúknuť na bazos.sk, bazar.sk, Zóna bez peňazí, ...</a:t>
            </a:r>
          </a:p>
          <a:p>
            <a:pPr marL="182563" lvl="1" indent="-174625">
              <a:buFont typeface="Arial" panose="020B0604020202020204" pitchFamily="34" charset="0"/>
              <a:buChar char="•"/>
            </a:pPr>
            <a:r>
              <a:rPr lang="sk-SK" sz="1000" dirty="0">
                <a:latin typeface="Candara" panose="020E0502030303020204" pitchFamily="34" charset="0"/>
              </a:rPr>
              <a:t>zaniesť do tzv. knižnice vecí, kde si to môžu ľudia požičiavať</a:t>
            </a:r>
          </a:p>
          <a:p>
            <a:pPr marL="182563" lvl="1" indent="-174625">
              <a:buFont typeface="Arial" panose="020B0604020202020204" pitchFamily="34" charset="0"/>
              <a:buChar char="•"/>
            </a:pPr>
            <a:r>
              <a:rPr lang="sk-SK" sz="1000" dirty="0">
                <a:latin typeface="Candara" panose="020E0502030303020204" pitchFamily="34" charset="0"/>
              </a:rPr>
              <a:t>burzy, </a:t>
            </a:r>
            <a:r>
              <a:rPr lang="sk-SK" sz="1000" dirty="0" err="1">
                <a:latin typeface="Candara" panose="020E0502030303020204" pitchFamily="34" charset="0"/>
              </a:rPr>
              <a:t>SWAPy</a:t>
            </a:r>
            <a:r>
              <a:rPr lang="sk-SK" sz="1000" dirty="0">
                <a:latin typeface="Candara" panose="020E0502030303020204" pitchFamily="34" charset="0"/>
              </a:rPr>
              <a:t>, ... (napr. burza Priatelia zeme SPZ)</a:t>
            </a:r>
          </a:p>
          <a:p>
            <a:pPr marL="182563" lvl="1" indent="-174625">
              <a:buFont typeface="Arial" panose="020B0604020202020204" pitchFamily="34" charset="0"/>
              <a:buChar char="•"/>
            </a:pPr>
            <a:r>
              <a:rPr lang="sk-SK" sz="1000" dirty="0">
                <a:latin typeface="Candara" panose="020E0502030303020204" pitchFamily="34" charset="0"/>
              </a:rPr>
              <a:t>pohľadať a ponúknuť </a:t>
            </a:r>
            <a:r>
              <a:rPr lang="sk-SK" sz="1000" dirty="0" err="1">
                <a:latin typeface="Candara" panose="020E0502030303020204" pitchFamily="34" charset="0"/>
              </a:rPr>
              <a:t>upcycling</a:t>
            </a:r>
            <a:r>
              <a:rPr lang="sk-SK" sz="1000" dirty="0">
                <a:latin typeface="Candara" panose="020E0502030303020204" pitchFamily="34" charset="0"/>
              </a:rPr>
              <a:t> výrobcom</a:t>
            </a:r>
          </a:p>
          <a:p>
            <a:pPr marL="628650" lvl="1" indent="-171450">
              <a:buFont typeface="Arial" panose="020B0604020202020204" pitchFamily="34" charset="0"/>
              <a:buChar char="•"/>
            </a:pPr>
            <a:endParaRPr lang="sk-SK" sz="1000" dirty="0">
              <a:latin typeface="Candara" panose="020E0502030303020204" pitchFamily="34" charset="0"/>
            </a:endParaRPr>
          </a:p>
          <a:p>
            <a:pPr marL="136525" lvl="1" indent="-125413"/>
            <a:endParaRPr lang="sk-SK" sz="1000" b="1" dirty="0">
              <a:latin typeface="Candara" panose="020E0502030303020204" pitchFamily="34" charset="0"/>
            </a:endParaRPr>
          </a:p>
          <a:p>
            <a:pPr marL="136525" lvl="1" indent="-125413"/>
            <a:endParaRPr lang="sk-SK" sz="1000" b="1" dirty="0">
              <a:latin typeface="Candara" panose="020E0502030303020204" pitchFamily="34" charset="0"/>
            </a:endParaRPr>
          </a:p>
          <a:p>
            <a:pPr marL="136525" lvl="1" indent="-125413"/>
            <a:r>
              <a:rPr lang="sk-SK" sz="1000" b="1" dirty="0">
                <a:latin typeface="Candara" panose="020E0502030303020204" pitchFamily="34" charset="0"/>
              </a:rPr>
              <a:t>Ďakujeme, že ste sa dočítali až sem!</a:t>
            </a:r>
          </a:p>
          <a:p>
            <a:pPr marL="136525" lvl="1" indent="-125413"/>
            <a:r>
              <a:rPr lang="sk-SK" sz="1000" b="1" dirty="0">
                <a:latin typeface="Candara" panose="020E0502030303020204" pitchFamily="34" charset="0"/>
              </a:rPr>
              <a:t>Ďakujeme, že triedite odpad správne!</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FFAFAF"/>
              </a:gs>
              <a:gs pos="49000">
                <a:srgbClr val="DA9496"/>
              </a:gs>
              <a:gs pos="100000">
                <a:srgbClr val="C9898E"/>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rgbClr val="FFCBD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4" y="176880"/>
            <a:ext cx="2593685" cy="1569660"/>
          </a:xfrm>
          <a:prstGeom prst="rect">
            <a:avLst/>
          </a:prstGeom>
          <a:noFill/>
        </p:spPr>
        <p:txBody>
          <a:bodyPr wrap="square" rtlCol="0">
            <a:spAutoFit/>
          </a:bodyPr>
          <a:lstStyle/>
          <a:p>
            <a:r>
              <a:rPr lang="sk-SK" sz="4800" dirty="0">
                <a:solidFill>
                  <a:srgbClr val="B97F84"/>
                </a:solidFill>
                <a:latin typeface="Candara" panose="020E0502030303020204" pitchFamily="34" charset="0"/>
              </a:rPr>
              <a:t>Záverom</a:t>
            </a:r>
            <a:endParaRPr lang="en-US" sz="4800" dirty="0">
              <a:solidFill>
                <a:srgbClr val="B97F84"/>
              </a:solidFill>
              <a:latin typeface="Candara" panose="020E0502030303020204" pitchFamily="34" charset="0"/>
            </a:endParaRPr>
          </a:p>
          <a:p>
            <a:endParaRPr lang="en-US" sz="4800" dirty="0">
              <a:solidFill>
                <a:schemeClr val="tx1">
                  <a:lumMod val="50000"/>
                  <a:lumOff val="50000"/>
                </a:schemeClr>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2908645" cy="369332"/>
          </a:xfrm>
          <a:prstGeom prst="rect">
            <a:avLst/>
          </a:prstGeom>
          <a:noFill/>
        </p:spPr>
        <p:txBody>
          <a:bodyPr wrap="square" rtlCol="0">
            <a:spAutoFit/>
          </a:bodyPr>
          <a:lstStyle/>
          <a:p>
            <a:r>
              <a:rPr lang="sk-SK" dirty="0">
                <a:solidFill>
                  <a:srgbClr val="B97F84"/>
                </a:solidFill>
                <a:latin typeface="Candara" panose="020E0502030303020204" pitchFamily="34" charset="0"/>
              </a:rPr>
              <a:t>Základné pravidlo</a:t>
            </a:r>
          </a:p>
        </p:txBody>
      </p:sp>
      <p:grpSp>
        <p:nvGrpSpPr>
          <p:cNvPr id="7" name="Group 6">
            <a:extLst>
              <a:ext uri="{FF2B5EF4-FFF2-40B4-BE49-F238E27FC236}">
                <a16:creationId xmlns="" xmlns:a16="http://schemas.microsoft.com/office/drawing/2014/main" id="{52CA4F02-E1D3-43E5-A1EB-4A8F08D592C9}"/>
              </a:ext>
            </a:extLst>
          </p:cNvPr>
          <p:cNvGrpSpPr/>
          <p:nvPr/>
        </p:nvGrpSpPr>
        <p:grpSpPr>
          <a:xfrm>
            <a:off x="279868" y="2529485"/>
            <a:ext cx="1202499" cy="1726331"/>
            <a:chOff x="279868" y="2476962"/>
            <a:chExt cx="1202499" cy="1726331"/>
          </a:xfrm>
        </p:grpSpPr>
        <p:sp>
          <p:nvSpPr>
            <p:cNvPr id="57" name="TextBox 56">
              <a:extLst>
                <a:ext uri="{FF2B5EF4-FFF2-40B4-BE49-F238E27FC236}">
                  <a16:creationId xmlns="" xmlns:a16="http://schemas.microsoft.com/office/drawing/2014/main" id="{7E5635A3-1537-489B-B983-7A50FA599759}"/>
                </a:ext>
              </a:extLst>
            </p:cNvPr>
            <p:cNvSpPr txBox="1"/>
            <p:nvPr/>
          </p:nvSpPr>
          <p:spPr>
            <a:xfrm>
              <a:off x="279868" y="2476962"/>
              <a:ext cx="1202499" cy="646331"/>
            </a:xfrm>
            <a:prstGeom prst="rect">
              <a:avLst/>
            </a:prstGeom>
            <a:noFill/>
          </p:spPr>
          <p:txBody>
            <a:bodyPr wrap="square" rtlCol="0">
              <a:spAutoFit/>
            </a:bodyPr>
            <a:lstStyle/>
            <a:p>
              <a:pPr algn="ctr"/>
              <a:r>
                <a:rPr lang="sk-SK" b="1" dirty="0">
                  <a:latin typeface="Candara" panose="020E0502030303020204" pitchFamily="34" charset="0"/>
                </a:rPr>
                <a:t>Keď stále tápate</a:t>
              </a:r>
              <a:endParaRPr lang="en-US" b="1" dirty="0">
                <a:latin typeface="Candara" panose="020E0502030303020204" pitchFamily="34" charset="0"/>
              </a:endParaRPr>
            </a:p>
          </p:txBody>
        </p:sp>
        <p:sp>
          <p:nvSpPr>
            <p:cNvPr id="59" name="Oval 58">
              <a:extLst>
                <a:ext uri="{FF2B5EF4-FFF2-40B4-BE49-F238E27FC236}">
                  <a16:creationId xmlns="" xmlns:a16="http://schemas.microsoft.com/office/drawing/2014/main" id="{F443DFAC-43F2-42CF-9DB0-4289423F989D}"/>
                </a:ext>
              </a:extLst>
            </p:cNvPr>
            <p:cNvSpPr/>
            <p:nvPr/>
          </p:nvSpPr>
          <p:spPr>
            <a:xfrm>
              <a:off x="341117" y="3123293"/>
              <a:ext cx="1080000" cy="1080000"/>
            </a:xfrm>
            <a:prstGeom prst="ellipse">
              <a:avLst/>
            </a:prstGeom>
            <a:gradFill>
              <a:gsLst>
                <a:gs pos="0">
                  <a:srgbClr val="FFAFAF"/>
                </a:gs>
                <a:gs pos="50000">
                  <a:srgbClr val="DA9496"/>
                </a:gs>
                <a:gs pos="100000">
                  <a:srgbClr val="C9898E"/>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Candara" panose="020E0502030303020204" pitchFamily="34" charset="0"/>
              </a:endParaRPr>
            </a:p>
          </p:txBody>
        </p:sp>
        <p:sp>
          <p:nvSpPr>
            <p:cNvPr id="60" name="TextBox 59">
              <a:extLst>
                <a:ext uri="{FF2B5EF4-FFF2-40B4-BE49-F238E27FC236}">
                  <a16:creationId xmlns="" xmlns:a16="http://schemas.microsoft.com/office/drawing/2014/main" id="{F0A2B1F1-2CF4-4F46-BF45-DE3AFC9220AC}"/>
                </a:ext>
              </a:extLst>
            </p:cNvPr>
            <p:cNvSpPr txBox="1"/>
            <p:nvPr/>
          </p:nvSpPr>
          <p:spPr>
            <a:xfrm>
              <a:off x="668623" y="3155462"/>
              <a:ext cx="424989" cy="1015663"/>
            </a:xfrm>
            <a:prstGeom prst="rect">
              <a:avLst/>
            </a:prstGeom>
            <a:noFill/>
          </p:spPr>
          <p:txBody>
            <a:bodyPr wrap="square" rtlCol="0">
              <a:spAutoFit/>
            </a:bodyPr>
            <a:lstStyle/>
            <a:p>
              <a:r>
                <a:rPr lang="sk-SK" sz="6000" dirty="0">
                  <a:solidFill>
                    <a:schemeClr val="bg1"/>
                  </a:solidFill>
                  <a:latin typeface="Candara" panose="020E0502030303020204" pitchFamily="34" charset="0"/>
                </a:rPr>
                <a:t>?</a:t>
              </a:r>
              <a:endParaRPr lang="en-US" sz="6000" dirty="0">
                <a:solidFill>
                  <a:schemeClr val="bg1"/>
                </a:solidFill>
                <a:latin typeface="Candara" panose="020E0502030303020204" pitchFamily="34" charset="0"/>
              </a:endParaRPr>
            </a:p>
          </p:txBody>
        </p:sp>
      </p:grpSp>
      <p:pic>
        <p:nvPicPr>
          <p:cNvPr id="21" name="Graphic 20" descr="Earth Globe Europe-Africa">
            <a:extLst>
              <a:ext uri="{FF2B5EF4-FFF2-40B4-BE49-F238E27FC236}">
                <a16:creationId xmlns="" xmlns:a16="http://schemas.microsoft.com/office/drawing/2014/main" id="{19E67B87-CE5B-4C8A-B7B9-C17BF3815B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48637" y="428651"/>
            <a:ext cx="1129485" cy="1129485"/>
          </a:xfrm>
          <a:prstGeom prst="rect">
            <a:avLst/>
          </a:prstGeom>
        </p:spPr>
      </p:pic>
      <p:sp>
        <p:nvSpPr>
          <p:cNvPr id="29" name="Rectangle: Rounded Corners 11">
            <a:extLst>
              <a:ext uri="{FF2B5EF4-FFF2-40B4-BE49-F238E27FC236}">
                <a16:creationId xmlns="" xmlns:a16="http://schemas.microsoft.com/office/drawing/2014/main" id="{FE9CF4C1-B398-2748-830A-00A85A224B9E}"/>
              </a:ext>
            </a:extLst>
          </p:cNvPr>
          <p:cNvSpPr/>
          <p:nvPr/>
        </p:nvSpPr>
        <p:spPr>
          <a:xfrm>
            <a:off x="341116" y="6382124"/>
            <a:ext cx="6237006" cy="2102694"/>
          </a:xfrm>
          <a:prstGeom prst="roundRect">
            <a:avLst/>
          </a:prstGeom>
          <a:solidFill>
            <a:srgbClr val="FFCBD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 xmlns:a16="http://schemas.microsoft.com/office/drawing/2014/main" id="{AF9E258C-BBB0-6C45-BDDC-2A15CF55CBD2}"/>
              </a:ext>
            </a:extLst>
          </p:cNvPr>
          <p:cNvSpPr txBox="1"/>
          <p:nvPr/>
        </p:nvSpPr>
        <p:spPr>
          <a:xfrm>
            <a:off x="668623" y="6645126"/>
            <a:ext cx="5581992" cy="1815882"/>
          </a:xfrm>
          <a:prstGeom prst="rect">
            <a:avLst/>
          </a:prstGeom>
          <a:noFill/>
        </p:spPr>
        <p:txBody>
          <a:bodyPr wrap="square" rtlCol="0">
            <a:spAutoFit/>
          </a:bodyPr>
          <a:lstStyle/>
          <a:p>
            <a:pPr algn="ctr"/>
            <a:r>
              <a:rPr lang="sk-SK" sz="1600" b="1" dirty="0">
                <a:solidFill>
                  <a:srgbClr val="B97F84"/>
                </a:solidFill>
                <a:latin typeface="Candara" panose="020E0502030303020204" pitchFamily="34" charset="0"/>
              </a:rPr>
              <a:t>„Slovák ročne vyprodukuje v priemere 427 kg komunálneho odpadu, z ktorého sa </a:t>
            </a:r>
            <a:r>
              <a:rPr lang="sk-SK" sz="1600" b="1" dirty="0" err="1">
                <a:solidFill>
                  <a:srgbClr val="B97F84"/>
                </a:solidFill>
                <a:latin typeface="Candara" panose="020E0502030303020204" pitchFamily="34" charset="0"/>
              </a:rPr>
              <a:t>zrecykluje</a:t>
            </a:r>
            <a:r>
              <a:rPr lang="sk-SK" sz="1600" b="1" dirty="0">
                <a:solidFill>
                  <a:srgbClr val="B97F84"/>
                </a:solidFill>
                <a:latin typeface="Candara" panose="020E0502030303020204" pitchFamily="34" charset="0"/>
              </a:rPr>
              <a:t> približne </a:t>
            </a:r>
            <a:r>
              <a:rPr lang="sk-SK" sz="1600" b="1" dirty="0" smtClean="0">
                <a:solidFill>
                  <a:srgbClr val="B97F84"/>
                </a:solidFill>
                <a:latin typeface="Candara" panose="020E0502030303020204" pitchFamily="34" charset="0"/>
              </a:rPr>
              <a:t>36 </a:t>
            </a:r>
            <a:r>
              <a:rPr lang="sk-SK" sz="1600" b="1" dirty="0">
                <a:solidFill>
                  <a:srgbClr val="B97F84"/>
                </a:solidFill>
                <a:latin typeface="Candara" panose="020E0502030303020204" pitchFamily="34" charset="0"/>
              </a:rPr>
              <a:t>%.“</a:t>
            </a:r>
          </a:p>
          <a:p>
            <a:pPr algn="ctr"/>
            <a:endParaRPr lang="sk-SK" sz="1600" b="1" dirty="0">
              <a:solidFill>
                <a:srgbClr val="B97F84"/>
              </a:solidFill>
              <a:latin typeface="Candara" panose="020E0502030303020204" pitchFamily="34" charset="0"/>
            </a:endParaRPr>
          </a:p>
          <a:p>
            <a:pPr algn="ctr"/>
            <a:r>
              <a:rPr lang="sk-SK" sz="1600" b="1" dirty="0">
                <a:solidFill>
                  <a:srgbClr val="B97F84"/>
                </a:solidFill>
                <a:latin typeface="Candara" panose="020E0502030303020204" pitchFamily="34" charset="0"/>
              </a:rPr>
              <a:t>„Až ~ 40 % komunálneho odpadu tvorí odpad, ktorý mohol byť vytriedený a zhodnotený. Ďalších 45 % mohlo byť skompostovaných.“</a:t>
            </a:r>
          </a:p>
          <a:p>
            <a:pPr algn="ctr"/>
            <a:endParaRPr lang="sk-SK" sz="1600" b="1" dirty="0">
              <a:solidFill>
                <a:schemeClr val="bg1">
                  <a:lumMod val="50000"/>
                </a:schemeClr>
              </a:solidFill>
              <a:latin typeface="Candara" panose="020E0502030303020204" pitchFamily="34" charset="0"/>
            </a:endParaRPr>
          </a:p>
        </p:txBody>
      </p:sp>
      <p:sp>
        <p:nvSpPr>
          <p:cNvPr id="22" name="Zástupný symbol päty 4">
            <a:extLst>
              <a:ext uri="{FF2B5EF4-FFF2-40B4-BE49-F238E27FC236}">
                <a16:creationId xmlns="" xmlns:a16="http://schemas.microsoft.com/office/drawing/2014/main" id="{FB390596-970A-8E4A-9BE3-FD7623898775}"/>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0" name="BlokTextu 19">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42152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2</a:t>
            </a:fld>
            <a:endParaRPr lang="cs-CZ">
              <a:latin typeface="Candara" panose="020E0502030303020204" pitchFamily="34" charset="0"/>
            </a:endParaRPr>
          </a:p>
        </p:txBody>
      </p:sp>
      <p:sp>
        <p:nvSpPr>
          <p:cNvPr id="7" name="Nadpis 1"/>
          <p:cNvSpPr txBox="1">
            <a:spLocks/>
          </p:cNvSpPr>
          <p:nvPr/>
        </p:nvSpPr>
        <p:spPr>
          <a:xfrm>
            <a:off x="692890" y="551504"/>
            <a:ext cx="5530728" cy="133536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k-SK" sz="4400" b="1" dirty="0">
                <a:latin typeface="Candara" panose="020E0502030303020204" pitchFamily="34" charset="0"/>
              </a:rPr>
              <a:t>Alchýmia triedenia komunálneho odpadu</a:t>
            </a:r>
            <a:endParaRPr lang="cs-CZ" sz="4400" b="1" dirty="0">
              <a:latin typeface="Candara" panose="020E0502030303020204" pitchFamily="34" charset="0"/>
            </a:endParaRPr>
          </a:p>
        </p:txBody>
      </p:sp>
      <p:sp>
        <p:nvSpPr>
          <p:cNvPr id="8" name="Podnadpis 2"/>
          <p:cNvSpPr txBox="1">
            <a:spLocks/>
          </p:cNvSpPr>
          <p:nvPr/>
        </p:nvSpPr>
        <p:spPr>
          <a:xfrm>
            <a:off x="616744" y="2084942"/>
            <a:ext cx="5624512" cy="517438"/>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k-SK" sz="1200">
                <a:latin typeface="Candara" panose="020E0502030303020204" pitchFamily="34" charset="0"/>
              </a:rPr>
              <a:t>Prvým, základným pravidlom je </a:t>
            </a:r>
            <a:r>
              <a:rPr lang="sk-SK" sz="1200" b="1">
                <a:latin typeface="Candara" panose="020E0502030303020204" pitchFamily="34" charset="0"/>
              </a:rPr>
              <a:t>predchádzanie vzniku odpadu</a:t>
            </a:r>
            <a:r>
              <a:rPr lang="sk-SK" sz="1200">
                <a:latin typeface="Candara" panose="020E0502030303020204" pitchFamily="34" charset="0"/>
              </a:rPr>
              <a:t>.</a:t>
            </a:r>
            <a:br>
              <a:rPr lang="sk-SK" sz="1200">
                <a:latin typeface="Candara" panose="020E0502030303020204" pitchFamily="34" charset="0"/>
              </a:rPr>
            </a:br>
            <a:r>
              <a:rPr lang="sk-SK" sz="1200">
                <a:latin typeface="Candara" panose="020E0502030303020204" pitchFamily="34" charset="0"/>
              </a:rPr>
              <a:t>Keď odpad netvoríme, nemusíme sa ani zaťažovať jeho triedením.</a:t>
            </a:r>
          </a:p>
        </p:txBody>
      </p:sp>
      <p:sp>
        <p:nvSpPr>
          <p:cNvPr id="10" name="Podnadpis 2"/>
          <p:cNvSpPr txBox="1">
            <a:spLocks/>
          </p:cNvSpPr>
          <p:nvPr/>
        </p:nvSpPr>
        <p:spPr>
          <a:xfrm>
            <a:off x="616744" y="2716537"/>
            <a:ext cx="5624512" cy="527403"/>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k-SK" sz="1200" dirty="0">
                <a:latin typeface="Candara" panose="020E0502030303020204" pitchFamily="34" charset="0"/>
              </a:rPr>
              <a:t>Pri predchádzaní vzniku odpadu, ako aj pri nakladaní s odpadom, ktorý sme už vyprodukovali, sa riadime </a:t>
            </a:r>
            <a:r>
              <a:rPr lang="sk-SK" sz="1200" b="1" dirty="0">
                <a:latin typeface="Candara" panose="020E0502030303020204" pitchFamily="34" charset="0"/>
              </a:rPr>
              <a:t>hierarchiou odpadového hospodárstva</a:t>
            </a:r>
            <a:r>
              <a:rPr lang="sk-SK" sz="1200" dirty="0">
                <a:latin typeface="Candara" panose="020E0502030303020204" pitchFamily="34" charset="0"/>
              </a:rPr>
              <a:t>: </a:t>
            </a:r>
          </a:p>
        </p:txBody>
      </p:sp>
      <p:sp>
        <p:nvSpPr>
          <p:cNvPr id="37" name="Oval 36">
            <a:extLst>
              <a:ext uri="{FF2B5EF4-FFF2-40B4-BE49-F238E27FC236}">
                <a16:creationId xmlns="" xmlns:a16="http://schemas.microsoft.com/office/drawing/2014/main" id="{21411D8F-DA9E-459F-BBCA-36471B889370}"/>
              </a:ext>
            </a:extLst>
          </p:cNvPr>
          <p:cNvSpPr/>
          <p:nvPr/>
        </p:nvSpPr>
        <p:spPr>
          <a:xfrm>
            <a:off x="2697213" y="3611701"/>
            <a:ext cx="1538818" cy="874613"/>
          </a:xfrm>
          <a:prstGeom prst="ellipse">
            <a:avLst/>
          </a:prstGeom>
          <a:blipFill dpi="0" rotWithShape="1">
            <a:blip r:embed="rId2"/>
            <a:srcRect/>
            <a:stretch>
              <a:fillRect/>
            </a:stretch>
          </a:blipFill>
          <a:ln w="3810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 xmlns:a16="http://schemas.microsoft.com/office/drawing/2014/main" id="{0A412052-A0AE-4993-B47E-3449538FB702}"/>
              </a:ext>
            </a:extLst>
          </p:cNvPr>
          <p:cNvSpPr/>
          <p:nvPr/>
        </p:nvSpPr>
        <p:spPr>
          <a:xfrm>
            <a:off x="2946633" y="4758901"/>
            <a:ext cx="964730" cy="249650"/>
          </a:xfrm>
          <a:prstGeom prst="triangle">
            <a:avLst/>
          </a:prstGeom>
          <a:solidFill>
            <a:schemeClr val="accent6">
              <a:lumMod val="50000"/>
            </a:schemeClr>
          </a:solidFill>
          <a:ln>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BF7EBDDE-2BA9-4443-97B7-472149973C10}"/>
              </a:ext>
            </a:extLst>
          </p:cNvPr>
          <p:cNvSpPr/>
          <p:nvPr/>
        </p:nvSpPr>
        <p:spPr>
          <a:xfrm>
            <a:off x="2697213" y="8114178"/>
            <a:ext cx="1538818" cy="874613"/>
          </a:xfrm>
          <a:prstGeom prst="ellipse">
            <a:avLst/>
          </a:prstGeom>
          <a:blipFill dpi="0" rotWithShape="1">
            <a:blip r:embed="rId3"/>
            <a:srcRect/>
            <a:stretch>
              <a:fillRect/>
            </a:stretch>
          </a:blip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 xmlns:a16="http://schemas.microsoft.com/office/drawing/2014/main" id="{3BEC5755-02C9-4483-8F20-F8981D85AAC6}"/>
              </a:ext>
            </a:extLst>
          </p:cNvPr>
          <p:cNvSpPr/>
          <p:nvPr/>
        </p:nvSpPr>
        <p:spPr>
          <a:xfrm rot="10800000">
            <a:off x="2984257" y="7534107"/>
            <a:ext cx="964730" cy="263559"/>
          </a:xfrm>
          <a:prstGeom prst="triangle">
            <a:avLst/>
          </a:prstGeom>
          <a:solidFill>
            <a:srgbClr val="C0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Zástupný symbol päty 4">
            <a:extLst>
              <a:ext uri="{FF2B5EF4-FFF2-40B4-BE49-F238E27FC236}">
                <a16:creationId xmlns="" xmlns:a16="http://schemas.microsoft.com/office/drawing/2014/main" id="{6061B982-38EB-4C4B-B7A8-20C5655072CC}"/>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pic>
        <p:nvPicPr>
          <p:cNvPr id="41" name="Obrázok 40">
            <a:extLst>
              <a:ext uri="{FF2B5EF4-FFF2-40B4-BE49-F238E27FC236}">
                <a16:creationId xmlns="" xmlns:a16="http://schemas.microsoft.com/office/drawing/2014/main" id="{BA90EB37-1E5A-40D5-85E1-5EB496D4E9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966" y="3474601"/>
            <a:ext cx="1742067" cy="1151780"/>
          </a:xfrm>
          <a:prstGeom prst="ellipse">
            <a:avLst/>
          </a:prstGeom>
          <a:ln w="63500" cap="rnd">
            <a:solidFill>
              <a:srgbClr val="38572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Obrázok 41">
            <a:extLst>
              <a:ext uri="{FF2B5EF4-FFF2-40B4-BE49-F238E27FC236}">
                <a16:creationId xmlns="" xmlns:a16="http://schemas.microsoft.com/office/drawing/2014/main" id="{411F4C9B-9544-496F-8384-39C7E976B6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610165" y="7953144"/>
            <a:ext cx="1637670" cy="1228253"/>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44" name="Group 43">
            <a:extLst>
              <a:ext uri="{FF2B5EF4-FFF2-40B4-BE49-F238E27FC236}">
                <a16:creationId xmlns="" xmlns:a16="http://schemas.microsoft.com/office/drawing/2014/main" id="{6700A2C4-BCC5-0644-9020-DC6B8ED40EDF}"/>
              </a:ext>
            </a:extLst>
          </p:cNvPr>
          <p:cNvGrpSpPr/>
          <p:nvPr/>
        </p:nvGrpSpPr>
        <p:grpSpPr>
          <a:xfrm>
            <a:off x="1268998" y="5167767"/>
            <a:ext cx="4320000" cy="2210069"/>
            <a:chOff x="662400" y="4588010"/>
            <a:chExt cx="5512794" cy="2802217"/>
          </a:xfrm>
          <a:effectLst/>
        </p:grpSpPr>
        <p:grpSp>
          <p:nvGrpSpPr>
            <p:cNvPr id="45" name="Group 44">
              <a:extLst>
                <a:ext uri="{FF2B5EF4-FFF2-40B4-BE49-F238E27FC236}">
                  <a16:creationId xmlns="" xmlns:a16="http://schemas.microsoft.com/office/drawing/2014/main" id="{AF529EE5-AD28-684E-8925-754F11A2D281}"/>
                </a:ext>
              </a:extLst>
            </p:cNvPr>
            <p:cNvGrpSpPr/>
            <p:nvPr/>
          </p:nvGrpSpPr>
          <p:grpSpPr>
            <a:xfrm>
              <a:off x="1280208" y="6872790"/>
              <a:ext cx="4295385" cy="517437"/>
              <a:chOff x="1883544" y="7321208"/>
              <a:chExt cx="3059248" cy="517437"/>
            </a:xfrm>
            <a:solidFill>
              <a:srgbClr val="FF0000"/>
            </a:solidFill>
            <a:effectLst/>
          </p:grpSpPr>
          <p:sp>
            <p:nvSpPr>
              <p:cNvPr id="58" name="Trapezoid 57">
                <a:extLst>
                  <a:ext uri="{FF2B5EF4-FFF2-40B4-BE49-F238E27FC236}">
                    <a16:creationId xmlns="" xmlns:a16="http://schemas.microsoft.com/office/drawing/2014/main" id="{D5050BC4-0235-2049-ACAE-B561F18E4B67}"/>
                  </a:ext>
                </a:extLst>
              </p:cNvPr>
              <p:cNvSpPr/>
              <p:nvPr/>
            </p:nvSpPr>
            <p:spPr>
              <a:xfrm rot="10800000">
                <a:off x="1883544" y="7321208"/>
                <a:ext cx="3059248" cy="51743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TextBox 58">
                <a:extLst>
                  <a:ext uri="{FF2B5EF4-FFF2-40B4-BE49-F238E27FC236}">
                    <a16:creationId xmlns="" xmlns:a16="http://schemas.microsoft.com/office/drawing/2014/main" id="{6B8B8BE0-CA3E-464D-91C6-21C53EA25601}"/>
                  </a:ext>
                </a:extLst>
              </p:cNvPr>
              <p:cNvSpPr txBox="1"/>
              <p:nvPr/>
            </p:nvSpPr>
            <p:spPr>
              <a:xfrm>
                <a:off x="2498883" y="7365427"/>
                <a:ext cx="1905000" cy="429264"/>
              </a:xfrm>
              <a:prstGeom prst="rect">
                <a:avLst/>
              </a:prstGeom>
              <a:noFill/>
              <a:ln>
                <a:noFill/>
              </a:ln>
            </p:spPr>
            <p:txBody>
              <a:bodyPr wrap="square" rtlCol="0">
                <a:spAutoFit/>
              </a:bodyPr>
              <a:lstStyle/>
              <a:p>
                <a:pPr algn="ctr"/>
                <a:r>
                  <a:rPr lang="sk-SK" sz="1600" dirty="0">
                    <a:solidFill>
                      <a:schemeClr val="bg1"/>
                    </a:solidFill>
                    <a:latin typeface="Candara" panose="020E0502030303020204" pitchFamily="34" charset="0"/>
                  </a:rPr>
                  <a:t>Zneškodňovanie</a:t>
                </a:r>
                <a:endParaRPr lang="en-US" sz="1600" dirty="0">
                  <a:solidFill>
                    <a:schemeClr val="bg1"/>
                  </a:solidFill>
                  <a:latin typeface="Candara" panose="020E0502030303020204" pitchFamily="34" charset="0"/>
                </a:endParaRPr>
              </a:p>
            </p:txBody>
          </p:sp>
        </p:grpSp>
        <p:grpSp>
          <p:nvGrpSpPr>
            <p:cNvPr id="46" name="Group 45">
              <a:extLst>
                <a:ext uri="{FF2B5EF4-FFF2-40B4-BE49-F238E27FC236}">
                  <a16:creationId xmlns="" xmlns:a16="http://schemas.microsoft.com/office/drawing/2014/main" id="{EABBF7F2-E285-DF4D-A6BF-034B78104CDC}"/>
                </a:ext>
              </a:extLst>
            </p:cNvPr>
            <p:cNvGrpSpPr/>
            <p:nvPr/>
          </p:nvGrpSpPr>
          <p:grpSpPr>
            <a:xfrm>
              <a:off x="1117262" y="6301595"/>
              <a:ext cx="4616965" cy="517437"/>
              <a:chOff x="1519547" y="6391002"/>
              <a:chExt cx="3784441" cy="517437"/>
            </a:xfrm>
            <a:solidFill>
              <a:srgbClr val="FF7171"/>
            </a:solidFill>
            <a:effectLst/>
          </p:grpSpPr>
          <p:sp>
            <p:nvSpPr>
              <p:cNvPr id="56" name="Trapezoid 55">
                <a:extLst>
                  <a:ext uri="{FF2B5EF4-FFF2-40B4-BE49-F238E27FC236}">
                    <a16:creationId xmlns="" xmlns:a16="http://schemas.microsoft.com/office/drawing/2014/main" id="{1F9280F6-6395-EF4A-8968-AA3AA7761B79}"/>
                  </a:ext>
                </a:extLst>
              </p:cNvPr>
              <p:cNvSpPr/>
              <p:nvPr/>
            </p:nvSpPr>
            <p:spPr>
              <a:xfrm rot="10800000">
                <a:off x="1519547" y="6391002"/>
                <a:ext cx="3784441" cy="51743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TextBox 56">
                <a:extLst>
                  <a:ext uri="{FF2B5EF4-FFF2-40B4-BE49-F238E27FC236}">
                    <a16:creationId xmlns="" xmlns:a16="http://schemas.microsoft.com/office/drawing/2014/main" id="{01131312-FAB3-8A46-AA3E-C38D976AC2B0}"/>
                  </a:ext>
                </a:extLst>
              </p:cNvPr>
              <p:cNvSpPr txBox="1"/>
              <p:nvPr/>
            </p:nvSpPr>
            <p:spPr>
              <a:xfrm>
                <a:off x="1714499" y="6435221"/>
                <a:ext cx="3429001" cy="429264"/>
              </a:xfrm>
              <a:prstGeom prst="rect">
                <a:avLst/>
              </a:prstGeom>
              <a:noFill/>
              <a:ln>
                <a:noFill/>
              </a:ln>
            </p:spPr>
            <p:txBody>
              <a:bodyPr wrap="square" rtlCol="0">
                <a:spAutoFit/>
              </a:bodyPr>
              <a:lstStyle/>
              <a:p>
                <a:pPr algn="ctr"/>
                <a:r>
                  <a:rPr lang="sk-SK" sz="1600" dirty="0">
                    <a:solidFill>
                      <a:schemeClr val="bg1"/>
                    </a:solidFill>
                    <a:latin typeface="Candara" panose="020E0502030303020204" pitchFamily="34" charset="0"/>
                  </a:rPr>
                  <a:t>Zhodnocovanie (napr. energetické)</a:t>
                </a:r>
                <a:endParaRPr lang="en-US" sz="1600" dirty="0">
                  <a:solidFill>
                    <a:schemeClr val="bg1"/>
                  </a:solidFill>
                  <a:latin typeface="Candara" panose="020E0502030303020204" pitchFamily="34" charset="0"/>
                </a:endParaRPr>
              </a:p>
            </p:txBody>
          </p:sp>
        </p:grpSp>
        <p:grpSp>
          <p:nvGrpSpPr>
            <p:cNvPr id="47" name="Group 46">
              <a:extLst>
                <a:ext uri="{FF2B5EF4-FFF2-40B4-BE49-F238E27FC236}">
                  <a16:creationId xmlns="" xmlns:a16="http://schemas.microsoft.com/office/drawing/2014/main" id="{09F5B0CD-9DFC-2349-837E-6C8781DC8546}"/>
                </a:ext>
              </a:extLst>
            </p:cNvPr>
            <p:cNvGrpSpPr/>
            <p:nvPr/>
          </p:nvGrpSpPr>
          <p:grpSpPr>
            <a:xfrm>
              <a:off x="966000" y="5730400"/>
              <a:ext cx="4915574" cy="517437"/>
              <a:chOff x="1169663" y="5437644"/>
              <a:chExt cx="4495162" cy="517437"/>
            </a:xfrm>
            <a:solidFill>
              <a:schemeClr val="accent6">
                <a:lumMod val="60000"/>
                <a:lumOff val="40000"/>
              </a:schemeClr>
            </a:solidFill>
            <a:effectLst/>
          </p:grpSpPr>
          <p:sp>
            <p:nvSpPr>
              <p:cNvPr id="54" name="Trapezoid 53">
                <a:extLst>
                  <a:ext uri="{FF2B5EF4-FFF2-40B4-BE49-F238E27FC236}">
                    <a16:creationId xmlns="" xmlns:a16="http://schemas.microsoft.com/office/drawing/2014/main" id="{E3CD3E6B-25B4-6F4C-960A-C0551CD2621B}"/>
                  </a:ext>
                </a:extLst>
              </p:cNvPr>
              <p:cNvSpPr/>
              <p:nvPr/>
            </p:nvSpPr>
            <p:spPr>
              <a:xfrm rot="10800000">
                <a:off x="1169663" y="5437644"/>
                <a:ext cx="4495162" cy="517437"/>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5" name="TextBox 54">
                <a:extLst>
                  <a:ext uri="{FF2B5EF4-FFF2-40B4-BE49-F238E27FC236}">
                    <a16:creationId xmlns="" xmlns:a16="http://schemas.microsoft.com/office/drawing/2014/main" id="{DE5C38BC-71F4-BC45-B8EB-EADCECC80550}"/>
                  </a:ext>
                </a:extLst>
              </p:cNvPr>
              <p:cNvSpPr txBox="1"/>
              <p:nvPr/>
            </p:nvSpPr>
            <p:spPr>
              <a:xfrm>
                <a:off x="1882139" y="5481863"/>
                <a:ext cx="3176112" cy="429264"/>
              </a:xfrm>
              <a:prstGeom prst="rect">
                <a:avLst/>
              </a:prstGeom>
              <a:noFill/>
              <a:ln>
                <a:noFill/>
              </a:ln>
            </p:spPr>
            <p:txBody>
              <a:bodyPr wrap="square" rtlCol="0">
                <a:spAutoFit/>
              </a:bodyPr>
              <a:lstStyle/>
              <a:p>
                <a:pPr algn="ctr"/>
                <a:r>
                  <a:rPr lang="sk-SK" sz="1600" dirty="0">
                    <a:solidFill>
                      <a:schemeClr val="bg1"/>
                    </a:solidFill>
                    <a:latin typeface="Candara" panose="020E0502030303020204" pitchFamily="34" charset="0"/>
                  </a:rPr>
                  <a:t>Recyklácia</a:t>
                </a:r>
                <a:endParaRPr lang="en-US" sz="1600" dirty="0">
                  <a:solidFill>
                    <a:schemeClr val="bg1"/>
                  </a:solidFill>
                  <a:latin typeface="Candara" panose="020E0502030303020204" pitchFamily="34" charset="0"/>
                </a:endParaRPr>
              </a:p>
            </p:txBody>
          </p:sp>
        </p:grpSp>
        <p:grpSp>
          <p:nvGrpSpPr>
            <p:cNvPr id="48" name="Group 47">
              <a:extLst>
                <a:ext uri="{FF2B5EF4-FFF2-40B4-BE49-F238E27FC236}">
                  <a16:creationId xmlns="" xmlns:a16="http://schemas.microsoft.com/office/drawing/2014/main" id="{5A559A84-D8BC-1047-A9EC-1A7601C6187F}"/>
                </a:ext>
              </a:extLst>
            </p:cNvPr>
            <p:cNvGrpSpPr/>
            <p:nvPr/>
          </p:nvGrpSpPr>
          <p:grpSpPr>
            <a:xfrm>
              <a:off x="826567" y="5159205"/>
              <a:ext cx="5191214" cy="517437"/>
              <a:chOff x="826567" y="4504766"/>
              <a:chExt cx="5191214" cy="517437"/>
            </a:xfrm>
            <a:effectLst/>
          </p:grpSpPr>
          <p:sp>
            <p:nvSpPr>
              <p:cNvPr id="52" name="Trapezoid 51">
                <a:extLst>
                  <a:ext uri="{FF2B5EF4-FFF2-40B4-BE49-F238E27FC236}">
                    <a16:creationId xmlns="" xmlns:a16="http://schemas.microsoft.com/office/drawing/2014/main" id="{BFF685A8-F86C-4E4A-9AEA-C00C60F6CD19}"/>
                  </a:ext>
                </a:extLst>
              </p:cNvPr>
              <p:cNvSpPr/>
              <p:nvPr/>
            </p:nvSpPr>
            <p:spPr>
              <a:xfrm rot="10800000">
                <a:off x="826567" y="4504766"/>
                <a:ext cx="5191214" cy="517437"/>
              </a:xfrm>
              <a:prstGeom prst="trapezoid">
                <a:avLst/>
              </a:prstGeom>
              <a:solidFill>
                <a:srgbClr val="66A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latin typeface="Candara" panose="020E0502030303020204" pitchFamily="34" charset="0"/>
                </a:endParaRPr>
              </a:p>
            </p:txBody>
          </p:sp>
          <p:sp>
            <p:nvSpPr>
              <p:cNvPr id="53" name="TextBox 52">
                <a:extLst>
                  <a:ext uri="{FF2B5EF4-FFF2-40B4-BE49-F238E27FC236}">
                    <a16:creationId xmlns="" xmlns:a16="http://schemas.microsoft.com/office/drawing/2014/main" id="{58460B30-B17A-B545-90E0-12345D6175D9}"/>
                  </a:ext>
                </a:extLst>
              </p:cNvPr>
              <p:cNvSpPr txBox="1"/>
              <p:nvPr/>
            </p:nvSpPr>
            <p:spPr>
              <a:xfrm>
                <a:off x="1243013" y="4548985"/>
                <a:ext cx="4579621" cy="429264"/>
              </a:xfrm>
              <a:prstGeom prst="rect">
                <a:avLst/>
              </a:prstGeom>
              <a:noFill/>
              <a:ln>
                <a:noFill/>
              </a:ln>
            </p:spPr>
            <p:txBody>
              <a:bodyPr wrap="square" rtlCol="0">
                <a:spAutoFit/>
              </a:bodyPr>
              <a:lstStyle/>
              <a:p>
                <a:pPr algn="ctr"/>
                <a:r>
                  <a:rPr lang="sk-SK" sz="1600" dirty="0">
                    <a:solidFill>
                      <a:schemeClr val="bg1"/>
                    </a:solidFill>
                    <a:latin typeface="Candara" panose="020E0502030303020204" pitchFamily="34" charset="0"/>
                  </a:rPr>
                  <a:t>Príprava na opätovné použitie</a:t>
                </a:r>
                <a:endParaRPr lang="en-US" sz="1600" dirty="0">
                  <a:solidFill>
                    <a:schemeClr val="bg1"/>
                  </a:solidFill>
                  <a:latin typeface="Candara" panose="020E0502030303020204" pitchFamily="34" charset="0"/>
                </a:endParaRPr>
              </a:p>
            </p:txBody>
          </p:sp>
        </p:grpSp>
        <p:grpSp>
          <p:nvGrpSpPr>
            <p:cNvPr id="49" name="Group 48">
              <a:extLst>
                <a:ext uri="{FF2B5EF4-FFF2-40B4-BE49-F238E27FC236}">
                  <a16:creationId xmlns="" xmlns:a16="http://schemas.microsoft.com/office/drawing/2014/main" id="{A76C6A34-1EDA-3F45-AB04-1B7AE986C4CD}"/>
                </a:ext>
              </a:extLst>
            </p:cNvPr>
            <p:cNvGrpSpPr/>
            <p:nvPr/>
          </p:nvGrpSpPr>
          <p:grpSpPr>
            <a:xfrm>
              <a:off x="662400" y="4588010"/>
              <a:ext cx="5512794" cy="517437"/>
              <a:chOff x="831513" y="4504766"/>
              <a:chExt cx="5174924" cy="517437"/>
            </a:xfrm>
            <a:solidFill>
              <a:schemeClr val="accent6">
                <a:lumMod val="75000"/>
              </a:schemeClr>
            </a:solidFill>
            <a:effectLst/>
          </p:grpSpPr>
          <p:sp>
            <p:nvSpPr>
              <p:cNvPr id="50" name="Trapezoid 49">
                <a:extLst>
                  <a:ext uri="{FF2B5EF4-FFF2-40B4-BE49-F238E27FC236}">
                    <a16:creationId xmlns="" xmlns:a16="http://schemas.microsoft.com/office/drawing/2014/main" id="{148152E5-FCA7-AC4F-A745-3C089D1F4BC7}"/>
                  </a:ext>
                </a:extLst>
              </p:cNvPr>
              <p:cNvSpPr/>
              <p:nvPr/>
            </p:nvSpPr>
            <p:spPr>
              <a:xfrm rot="10800000">
                <a:off x="831513" y="4504766"/>
                <a:ext cx="5174924" cy="517437"/>
              </a:xfrm>
              <a:prstGeom prst="trapezoid">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latin typeface="Candara" panose="020E0502030303020204" pitchFamily="34" charset="0"/>
                </a:endParaRPr>
              </a:p>
            </p:txBody>
          </p:sp>
          <p:sp>
            <p:nvSpPr>
              <p:cNvPr id="51" name="TextBox 50">
                <a:extLst>
                  <a:ext uri="{FF2B5EF4-FFF2-40B4-BE49-F238E27FC236}">
                    <a16:creationId xmlns="" xmlns:a16="http://schemas.microsoft.com/office/drawing/2014/main" id="{0C40146B-346C-264B-AE67-572E5094A470}"/>
                  </a:ext>
                </a:extLst>
              </p:cNvPr>
              <p:cNvSpPr txBox="1"/>
              <p:nvPr/>
            </p:nvSpPr>
            <p:spPr>
              <a:xfrm>
                <a:off x="1138743" y="4548985"/>
                <a:ext cx="4579621" cy="429264"/>
              </a:xfrm>
              <a:prstGeom prst="rect">
                <a:avLst/>
              </a:prstGeom>
              <a:noFill/>
              <a:ln>
                <a:noFill/>
              </a:ln>
            </p:spPr>
            <p:txBody>
              <a:bodyPr wrap="square" rtlCol="0">
                <a:spAutoFit/>
              </a:bodyPr>
              <a:lstStyle/>
              <a:p>
                <a:pPr algn="ctr"/>
                <a:r>
                  <a:rPr lang="sk-SK" sz="1600" dirty="0">
                    <a:solidFill>
                      <a:schemeClr val="bg1"/>
                    </a:solidFill>
                    <a:latin typeface="Candara" panose="020E0502030303020204" pitchFamily="34" charset="0"/>
                  </a:rPr>
                  <a:t>Predchádzanie vzniku odpadu</a:t>
                </a:r>
                <a:endParaRPr lang="en-US" sz="1600" dirty="0">
                  <a:solidFill>
                    <a:schemeClr val="bg1"/>
                  </a:solidFill>
                  <a:latin typeface="Candara" panose="020E0502030303020204" pitchFamily="34" charset="0"/>
                </a:endParaRPr>
              </a:p>
            </p:txBody>
          </p:sp>
        </p:grpSp>
      </p:grpSp>
      <p:sp>
        <p:nvSpPr>
          <p:cNvPr id="29" name="BlokTextu 28">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1783389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20</a:t>
            </a:fld>
            <a:endParaRPr lang="cs-CZ">
              <a:latin typeface="Candara" panose="020E0502030303020204" pitchFamily="34" charset="0"/>
            </a:endParaRPr>
          </a:p>
        </p:txBody>
      </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85734"/>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36" name="TextBox 35">
            <a:extLst>
              <a:ext uri="{FF2B5EF4-FFF2-40B4-BE49-F238E27FC236}">
                <a16:creationId xmlns="" xmlns:a16="http://schemas.microsoft.com/office/drawing/2014/main" id="{35339029-A7C9-470C-AAE1-826C6AF0354B}"/>
              </a:ext>
            </a:extLst>
          </p:cNvPr>
          <p:cNvSpPr txBox="1"/>
          <p:nvPr/>
        </p:nvSpPr>
        <p:spPr>
          <a:xfrm>
            <a:off x="1824674" y="2407819"/>
            <a:ext cx="4847075" cy="6709529"/>
          </a:xfrm>
          <a:prstGeom prst="rect">
            <a:avLst/>
          </a:prstGeom>
          <a:noFill/>
        </p:spPr>
        <p:txBody>
          <a:bodyPr wrap="square" rtlCol="0">
            <a:spAutoFit/>
          </a:bodyPr>
          <a:lstStyle/>
          <a:p>
            <a:r>
              <a:rPr lang="sk-SK" sz="1000" b="1" dirty="0">
                <a:latin typeface="Candara" panose="020E0502030303020204" pitchFamily="34" charset="0"/>
              </a:rPr>
              <a:t>Odborná garancia:</a:t>
            </a:r>
          </a:p>
          <a:p>
            <a:pPr marL="223838" lvl="1" indent="-212725">
              <a:buFont typeface="Arial" panose="020B0604020202020204" pitchFamily="34" charset="0"/>
              <a:buChar char="•"/>
            </a:pPr>
            <a:r>
              <a:rPr lang="sk-SK" sz="1000" b="1" dirty="0">
                <a:latin typeface="Candara" panose="020E0502030303020204" pitchFamily="34" charset="0"/>
              </a:rPr>
              <a:t>Inštitút cirkulárnej ekonomiky</a:t>
            </a:r>
            <a:r>
              <a:rPr lang="sk-SK" sz="1000" dirty="0">
                <a:latin typeface="Candara" panose="020E0502030303020204" pitchFamily="34" charset="0"/>
              </a:rPr>
              <a:t>: </a:t>
            </a:r>
            <a:r>
              <a:rPr lang="sk-SK" sz="1000" dirty="0">
                <a:latin typeface="Candara" panose="020E0502030303020204" pitchFamily="34" charset="0"/>
                <a:hlinkClick r:id="rId2"/>
              </a:rPr>
              <a:t>www.incien.sk</a:t>
            </a:r>
            <a:endParaRPr lang="sk-SK" sz="1000" dirty="0">
              <a:latin typeface="Candara" panose="020E0502030303020204" pitchFamily="34" charset="0"/>
            </a:endParaRPr>
          </a:p>
          <a:p>
            <a:pPr marL="223838" lvl="1" indent="-212725">
              <a:buFont typeface="Arial" panose="020B0604020202020204" pitchFamily="34" charset="0"/>
              <a:buChar char="•"/>
            </a:pPr>
            <a:r>
              <a:rPr lang="sk-SK" sz="1000" b="1" dirty="0">
                <a:latin typeface="Candara" panose="020E0502030303020204" pitchFamily="34" charset="0"/>
                <a:hlinkClick r:id="rId3"/>
              </a:rPr>
              <a:t>OZV</a:t>
            </a:r>
            <a:r>
              <a:rPr lang="sk-SK" sz="1000" b="1" dirty="0">
                <a:latin typeface="Candara" panose="020E0502030303020204" pitchFamily="34" charset="0"/>
              </a:rPr>
              <a:t> NATUR-PACK</a:t>
            </a:r>
            <a:r>
              <a:rPr lang="sk-SK" sz="1000" dirty="0">
                <a:latin typeface="Candara" panose="020E0502030303020204" pitchFamily="34" charset="0"/>
              </a:rPr>
              <a:t>: </a:t>
            </a:r>
            <a:r>
              <a:rPr lang="sk-SK" sz="1000" dirty="0">
                <a:latin typeface="Candara" panose="020E0502030303020204" pitchFamily="34" charset="0"/>
                <a:hlinkClick r:id="rId4"/>
              </a:rPr>
              <a:t>www.naturpack.sk</a:t>
            </a:r>
            <a:endParaRPr lang="sk-SK" sz="1000" dirty="0">
              <a:latin typeface="Candara" panose="020E0502030303020204" pitchFamily="34" charset="0"/>
            </a:endParaRPr>
          </a:p>
          <a:p>
            <a:pPr marL="628650" lvl="1" indent="-171450">
              <a:buFont typeface="Arial" panose="020B0604020202020204" pitchFamily="34" charset="0"/>
              <a:buChar char="•"/>
            </a:pPr>
            <a:endParaRPr lang="sk-SK" sz="1000" dirty="0">
              <a:latin typeface="Candara" panose="020E0502030303020204" pitchFamily="34" charset="0"/>
            </a:endParaRPr>
          </a:p>
          <a:p>
            <a:r>
              <a:rPr lang="en-US" sz="1000" b="1" dirty="0" err="1">
                <a:latin typeface="Candara" panose="020E0502030303020204" pitchFamily="34" charset="0"/>
              </a:rPr>
              <a:t>Ďalšie</a:t>
            </a:r>
            <a:r>
              <a:rPr lang="en-US" sz="1000" b="1" dirty="0">
                <a:latin typeface="Candara" panose="020E0502030303020204" pitchFamily="34" charset="0"/>
              </a:rPr>
              <a:t> </a:t>
            </a:r>
            <a:r>
              <a:rPr lang="en-US" sz="1000" b="1" dirty="0" err="1">
                <a:latin typeface="Candara" panose="020E0502030303020204" pitchFamily="34" charset="0"/>
              </a:rPr>
              <a:t>užitočné</a:t>
            </a:r>
            <a:r>
              <a:rPr lang="en-US" sz="1000" b="1" dirty="0">
                <a:latin typeface="Candara" panose="020E0502030303020204" pitchFamily="34" charset="0"/>
              </a:rPr>
              <a:t> </a:t>
            </a:r>
            <a:r>
              <a:rPr lang="en-US" sz="1000" b="1" dirty="0" err="1">
                <a:latin typeface="Candara" panose="020E0502030303020204" pitchFamily="34" charset="0"/>
              </a:rPr>
              <a:t>zdroje</a:t>
            </a:r>
            <a:r>
              <a:rPr lang="en-US" sz="1000" b="1" dirty="0">
                <a:latin typeface="Candara" panose="020E0502030303020204" pitchFamily="34" charset="0"/>
              </a:rPr>
              <a:t>:</a:t>
            </a:r>
          </a:p>
          <a:p>
            <a:pPr marL="171450" indent="-171450">
              <a:buFont typeface="Arial" panose="020B0604020202020204" pitchFamily="34" charset="0"/>
              <a:buChar char="•"/>
            </a:pPr>
            <a:r>
              <a:rPr lang="sk-SK" sz="1000" b="1" dirty="0" smtClean="0">
                <a:latin typeface="Candara" panose="020E0502030303020204" pitchFamily="34" charset="0"/>
              </a:rPr>
              <a:t>Zoznam </a:t>
            </a:r>
            <a:r>
              <a:rPr lang="sk-SK" sz="1000" b="1" dirty="0">
                <a:latin typeface="Candara" panose="020E0502030303020204" pitchFamily="34" charset="0"/>
              </a:rPr>
              <a:t>zberných dvorov SR</a:t>
            </a:r>
            <a:r>
              <a:rPr lang="sk-SK" sz="1000" dirty="0">
                <a:latin typeface="Candara" panose="020E0502030303020204" pitchFamily="34" charset="0"/>
              </a:rPr>
              <a:t>:                                                                                 </a:t>
            </a:r>
            <a:r>
              <a:rPr lang="sk-SK" sz="1000" dirty="0">
                <a:latin typeface="Candara" panose="020E0502030303020204" pitchFamily="34" charset="0"/>
                <a:hlinkClick r:id="rId5"/>
              </a:rPr>
              <a:t>www.odpady-portal.sk/Dokument/100291/zberne-dvory.aspx</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Nezmar</a:t>
            </a:r>
            <a:r>
              <a:rPr lang="sk-SK" sz="1000" dirty="0">
                <a:latin typeface="Candara" panose="020E0502030303020204" pitchFamily="34" charset="0"/>
              </a:rPr>
              <a:t> – </a:t>
            </a:r>
            <a:r>
              <a:rPr lang="sk-SK" sz="1000" dirty="0" err="1">
                <a:latin typeface="Candara" panose="020E0502030303020204" pitchFamily="34" charset="0"/>
              </a:rPr>
              <a:t>Zero</a:t>
            </a:r>
            <a:r>
              <a:rPr lang="sk-SK" sz="1000" dirty="0">
                <a:latin typeface="Candara" panose="020E0502030303020204" pitchFamily="34" charset="0"/>
              </a:rPr>
              <a:t> </a:t>
            </a:r>
            <a:r>
              <a:rPr lang="sk-SK" sz="1000" dirty="0" err="1">
                <a:latin typeface="Candara" panose="020E0502030303020204" pitchFamily="34" charset="0"/>
              </a:rPr>
              <a:t>waste</a:t>
            </a:r>
            <a:r>
              <a:rPr lang="sk-SK" sz="1000" dirty="0">
                <a:latin typeface="Candara" panose="020E0502030303020204" pitchFamily="34" charset="0"/>
              </a:rPr>
              <a:t> blog – život bez odpadov: </a:t>
            </a:r>
            <a:r>
              <a:rPr lang="sk-SK" sz="1000" dirty="0">
                <a:latin typeface="Candara" panose="020E0502030303020204" pitchFamily="34" charset="0"/>
                <a:hlinkClick r:id="rId6"/>
              </a:rPr>
              <a:t>nezmarto.wordpress.com </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err="1">
                <a:latin typeface="Candara" panose="020E0502030303020204" pitchFamily="34" charset="0"/>
              </a:rPr>
              <a:t>Zero</a:t>
            </a:r>
            <a:r>
              <a:rPr lang="sk-SK" sz="1000" b="1" dirty="0">
                <a:latin typeface="Candara" panose="020E0502030303020204" pitchFamily="34" charset="0"/>
              </a:rPr>
              <a:t> </a:t>
            </a:r>
            <a:r>
              <a:rPr lang="sk-SK" sz="1000" b="1" dirty="0" err="1">
                <a:latin typeface="Candara" panose="020E0502030303020204" pitchFamily="34" charset="0"/>
              </a:rPr>
              <a:t>waste</a:t>
            </a:r>
            <a:r>
              <a:rPr lang="sk-SK" sz="1000" b="1" dirty="0">
                <a:latin typeface="Candara" panose="020E0502030303020204" pitchFamily="34" charset="0"/>
              </a:rPr>
              <a:t> Slovakia </a:t>
            </a:r>
            <a:r>
              <a:rPr lang="sk-SK" sz="1000" dirty="0">
                <a:latin typeface="Candara" panose="020E0502030303020204" pitchFamily="34" charset="0"/>
              </a:rPr>
              <a:t>– </a:t>
            </a:r>
            <a:r>
              <a:rPr lang="sk-SK" sz="1000" dirty="0" err="1">
                <a:latin typeface="Candara" panose="020E0502030303020204" pitchFamily="34" charset="0"/>
              </a:rPr>
              <a:t>Zero</a:t>
            </a:r>
            <a:r>
              <a:rPr lang="sk-SK" sz="1000" dirty="0">
                <a:latin typeface="Candara" panose="020E0502030303020204" pitchFamily="34" charset="0"/>
              </a:rPr>
              <a:t> </a:t>
            </a:r>
            <a:r>
              <a:rPr lang="sk-SK" sz="1000" dirty="0" err="1">
                <a:latin typeface="Candara" panose="020E0502030303020204" pitchFamily="34" charset="0"/>
              </a:rPr>
              <a:t>waste</a:t>
            </a:r>
            <a:r>
              <a:rPr lang="sk-SK" sz="1000" dirty="0">
                <a:latin typeface="Candara" panose="020E0502030303020204" pitchFamily="34" charset="0"/>
              </a:rPr>
              <a:t> blog: </a:t>
            </a:r>
            <a:r>
              <a:rPr lang="sk-SK" sz="1000" dirty="0">
                <a:latin typeface="Candara" panose="020E0502030303020204" pitchFamily="34" charset="0"/>
                <a:hlinkClick r:id="rId7"/>
              </a:rPr>
              <a:t>www.zerowasteslovakia.sk</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err="1">
                <a:latin typeface="Candara" panose="020E0502030303020204" pitchFamily="34" charset="0"/>
              </a:rPr>
              <a:t>Videoportál</a:t>
            </a:r>
            <a:r>
              <a:rPr lang="sk-SK" sz="1000" b="1" dirty="0">
                <a:latin typeface="Candara" panose="020E0502030303020204" pitchFamily="34" charset="0"/>
              </a:rPr>
              <a:t> NATUR-PACK :</a:t>
            </a:r>
          </a:p>
          <a:p>
            <a:pPr indent="180000"/>
            <a:r>
              <a:rPr lang="sk-SK" sz="1000" dirty="0">
                <a:latin typeface="Candara" panose="020E0502030303020204" pitchFamily="34" charset="0"/>
                <a:hlinkClick r:id="rId8"/>
              </a:rPr>
              <a:t>www.youtube.com/naturpackverejnosti </a:t>
            </a:r>
            <a:endParaRPr lang="sk-SK" sz="1000" dirty="0">
              <a:latin typeface="Candara" panose="020E0502030303020204" pitchFamily="34" charset="0"/>
            </a:endParaRPr>
          </a:p>
          <a:p>
            <a:pPr indent="180000"/>
            <a:r>
              <a:rPr lang="sk-SK" sz="1000" dirty="0">
                <a:latin typeface="Candara" panose="020E0502030303020204" pitchFamily="34" charset="0"/>
                <a:hlinkClick r:id="rId9"/>
              </a:rPr>
              <a:t>www.youtube.com/naturpackklientom</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O recyklácii</a:t>
            </a:r>
            <a:r>
              <a:rPr lang="sk-SK" sz="1000" dirty="0">
                <a:latin typeface="Candara" panose="020E0502030303020204" pitchFamily="34" charset="0"/>
              </a:rPr>
              <a:t> – </a:t>
            </a:r>
            <a:r>
              <a:rPr lang="sk-SK" sz="1000" dirty="0">
                <a:latin typeface="Candara" panose="020E0502030303020204" pitchFamily="34" charset="0"/>
                <a:hlinkClick r:id="rId10"/>
              </a:rPr>
              <a:t>www.triedenieodpadu.sk</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Vzdelávací portál pre rodičov a učiteľov: </a:t>
            </a:r>
            <a:r>
              <a:rPr lang="sk-SK" sz="1000" dirty="0">
                <a:latin typeface="Candara" panose="020E0502030303020204" pitchFamily="34" charset="0"/>
                <a:hlinkClick r:id="rId11"/>
              </a:rPr>
              <a:t>www.garbagegobblers.sk</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Mapa bezodpadových obchodov</a:t>
            </a:r>
            <a:r>
              <a:rPr lang="sk-SK" sz="1000" dirty="0">
                <a:latin typeface="Candara" panose="020E0502030303020204" pitchFamily="34" charset="0"/>
              </a:rPr>
              <a:t>: </a:t>
            </a:r>
            <a:r>
              <a:rPr lang="sk-SK" sz="1000" dirty="0">
                <a:latin typeface="Candara" panose="020E0502030303020204" pitchFamily="34" charset="0"/>
                <a:hlinkClick r:id="rId12"/>
              </a:rPr>
              <a:t>mapa.reduca.cz</a:t>
            </a:r>
            <a:r>
              <a:rPr lang="sk-SK" sz="1000" dirty="0">
                <a:latin typeface="Candara" panose="020E0502030303020204" pitchFamily="34" charset="0"/>
              </a:rPr>
              <a:t> a </a:t>
            </a:r>
            <a:r>
              <a:rPr lang="sk-SK" sz="1000" dirty="0">
                <a:latin typeface="Candara" panose="020E0502030303020204" pitchFamily="34" charset="0"/>
                <a:hlinkClick r:id="rId13"/>
              </a:rPr>
              <a:t>http://nulaodpadu.sk/mapa-bezobalovych-obchodov</a:t>
            </a:r>
            <a:r>
              <a:rPr lang="sk-SK" sz="1000" dirty="0">
                <a:latin typeface="Candara" panose="020E0502030303020204" pitchFamily="34" charset="0"/>
              </a:rPr>
              <a:t> </a:t>
            </a:r>
            <a:endParaRPr lang="sk-SK" sz="1000" dirty="0" smtClean="0">
              <a:latin typeface="Candara" panose="020E0502030303020204" pitchFamily="34" charset="0"/>
            </a:endParaRPr>
          </a:p>
          <a:p>
            <a:pPr marL="171450" indent="-171450">
              <a:buFont typeface="Arial" panose="020B0604020202020204" pitchFamily="34" charset="0"/>
              <a:buChar char="•"/>
            </a:pPr>
            <a:r>
              <a:rPr lang="en-US" sz="1000" b="1" dirty="0" err="1">
                <a:latin typeface="Candara" panose="020E0502030303020204" pitchFamily="34" charset="0"/>
              </a:rPr>
              <a:t>Cirkul</a:t>
            </a:r>
            <a:r>
              <a:rPr lang="cs-CZ" sz="1000" b="1" dirty="0">
                <a:latin typeface="Candara" panose="020E0502030303020204" pitchFamily="34" charset="0"/>
              </a:rPr>
              <a:t>á</a:t>
            </a:r>
            <a:r>
              <a:rPr lang="en-US" sz="1000" b="1" dirty="0" err="1">
                <a:latin typeface="Candara" panose="020E0502030303020204" pitchFamily="34" charset="0"/>
              </a:rPr>
              <a:t>rna</a:t>
            </a:r>
            <a:r>
              <a:rPr lang="en-US" sz="1000" b="1" dirty="0">
                <a:latin typeface="Candara" panose="020E0502030303020204" pitchFamily="34" charset="0"/>
              </a:rPr>
              <a:t> </a:t>
            </a:r>
            <a:r>
              <a:rPr lang="en-US" sz="1000" b="1" dirty="0" err="1">
                <a:latin typeface="Candara" panose="020E0502030303020204" pitchFamily="34" charset="0"/>
              </a:rPr>
              <a:t>mapa</a:t>
            </a:r>
            <a:r>
              <a:rPr lang="en-US" sz="1000" b="1" dirty="0">
                <a:latin typeface="Candara" panose="020E0502030303020204" pitchFamily="34" charset="0"/>
              </a:rPr>
              <a:t> a </a:t>
            </a:r>
            <a:r>
              <a:rPr lang="en-US" sz="1000" b="1" dirty="0" err="1">
                <a:latin typeface="Candara" panose="020E0502030303020204" pitchFamily="34" charset="0"/>
              </a:rPr>
              <a:t>mapa</a:t>
            </a:r>
            <a:r>
              <a:rPr lang="en-US" sz="1000" b="1" dirty="0">
                <a:latin typeface="Candara" panose="020E0502030303020204" pitchFamily="34" charset="0"/>
              </a:rPr>
              <a:t> </a:t>
            </a:r>
            <a:r>
              <a:rPr lang="en-US" sz="1000" b="1" dirty="0" err="1">
                <a:latin typeface="Candara" panose="020E0502030303020204" pitchFamily="34" charset="0"/>
              </a:rPr>
              <a:t>miest</a:t>
            </a:r>
            <a:r>
              <a:rPr lang="en-US" sz="1000" b="1" dirty="0">
                <a:latin typeface="Candara" panose="020E0502030303020204" pitchFamily="34" charset="0"/>
              </a:rPr>
              <a:t>, </a:t>
            </a:r>
            <a:r>
              <a:rPr lang="en-US" sz="1000" b="1" dirty="0" err="1">
                <a:latin typeface="Candara" panose="020E0502030303020204" pitchFamily="34" charset="0"/>
              </a:rPr>
              <a:t>kde</a:t>
            </a:r>
            <a:r>
              <a:rPr lang="en-US" sz="1000" b="1" dirty="0">
                <a:latin typeface="Candara" panose="020E0502030303020204" pitchFamily="34" charset="0"/>
              </a:rPr>
              <a:t> </a:t>
            </a:r>
            <a:r>
              <a:rPr lang="en-US" sz="1000" b="1" dirty="0" err="1">
                <a:latin typeface="Candara" panose="020E0502030303020204" pitchFamily="34" charset="0"/>
              </a:rPr>
              <a:t>kon</a:t>
            </a:r>
            <a:r>
              <a:rPr lang="cs-CZ" sz="1000" b="1" dirty="0">
                <a:latin typeface="Candara" panose="020E0502030303020204" pitchFamily="34" charset="0"/>
              </a:rPr>
              <a:t>čí náš odpad: </a:t>
            </a:r>
            <a:r>
              <a:rPr lang="cs-CZ" sz="1000" dirty="0">
                <a:latin typeface="Candara" panose="020E0502030303020204" pitchFamily="34" charset="0"/>
                <a:hlinkClick r:id="rId14"/>
              </a:rPr>
              <a:t>www.miestaprec.sk</a:t>
            </a:r>
            <a:r>
              <a:rPr lang="cs-CZ" sz="1000" dirty="0">
                <a:latin typeface="Candara" panose="020E0502030303020204" pitchFamily="34" charset="0"/>
              </a:rPr>
              <a:t> </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Zóna bez peňazí</a:t>
            </a:r>
            <a:r>
              <a:rPr lang="sk-SK" sz="1000" dirty="0">
                <a:latin typeface="Candara" panose="020E0502030303020204" pitchFamily="34" charset="0"/>
              </a:rPr>
              <a:t>:  </a:t>
            </a:r>
            <a:r>
              <a:rPr lang="sk-SK" sz="1000" dirty="0">
                <a:latin typeface="Candara" panose="020E0502030303020204" pitchFamily="34" charset="0"/>
                <a:hlinkClick r:id="rId15"/>
              </a:rPr>
              <a:t>www.facebook.com/bezpenazna.zona</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Zber použitého kuchynského oleja:</a:t>
            </a:r>
          </a:p>
          <a:p>
            <a:pPr marL="628650" lvl="1" indent="-171450">
              <a:buFont typeface="Arial" panose="020B0604020202020204" pitchFamily="34" charset="0"/>
              <a:buChar char="•"/>
            </a:pPr>
            <a:r>
              <a:rPr lang="sk-SK" sz="1000" dirty="0">
                <a:latin typeface="Candara" panose="020E0502030303020204" pitchFamily="34" charset="0"/>
              </a:rPr>
              <a:t>zoznam čerpacích staníc Slovnaft: </a:t>
            </a:r>
            <a:r>
              <a:rPr lang="sk-SK" sz="1000" dirty="0">
                <a:latin typeface="Candara" panose="020E0502030303020204" pitchFamily="34" charset="0"/>
                <a:hlinkClick r:id="rId16"/>
              </a:rPr>
              <a:t>https://slovnaft.sk/sk/cerpacie-stanice/predajne/zber-pouziteho-kuchynskeho-oleja</a:t>
            </a:r>
            <a:endParaRPr lang="sk-SK" sz="1000" dirty="0">
              <a:latin typeface="Candara" panose="020E0502030303020204" pitchFamily="34" charset="0"/>
            </a:endParaRPr>
          </a:p>
          <a:p>
            <a:pPr marL="628650" lvl="1" indent="-171450">
              <a:buFont typeface="Arial" panose="020B0604020202020204" pitchFamily="34" charset="0"/>
              <a:buChar char="•"/>
            </a:pPr>
            <a:r>
              <a:rPr lang="en-US" sz="1000" dirty="0">
                <a:latin typeface="Candara" panose="020E0502030303020204" pitchFamily="34" charset="0"/>
              </a:rPr>
              <a:t>Vybran0 p</a:t>
            </a:r>
            <a:r>
              <a:rPr lang="sk-SK" sz="1000" dirty="0" err="1">
                <a:latin typeface="Candara" panose="020E0502030303020204" pitchFamily="34" charset="0"/>
              </a:rPr>
              <a:t>redajne</a:t>
            </a:r>
            <a:r>
              <a:rPr lang="sk-SK" sz="1000" dirty="0">
                <a:latin typeface="Candara" panose="020E0502030303020204" pitchFamily="34" charset="0"/>
              </a:rPr>
              <a:t> Kaufland</a:t>
            </a:r>
            <a:r>
              <a:rPr lang="en-US" sz="1000" dirty="0">
                <a:latin typeface="Candara" panose="020E0502030303020204" pitchFamily="34" charset="0"/>
              </a:rPr>
              <a:t>: </a:t>
            </a:r>
            <a:r>
              <a:rPr lang="en-US" sz="1000" dirty="0">
                <a:latin typeface="Candara" panose="020E0502030303020204" pitchFamily="34" charset="0"/>
                <a:hlinkClick r:id="rId17"/>
              </a:rPr>
              <a:t>https://spolocnost.kaufland.sk/tlacove-spravy/aktualne-tlacove-spravy/detail.y=2020.m=5.n=olej-2020.html</a:t>
            </a:r>
            <a:r>
              <a:rPr lang="en-US" sz="1000" dirty="0">
                <a:latin typeface="Candara" panose="020E0502030303020204" pitchFamily="34" charset="0"/>
              </a:rPr>
              <a:t> </a:t>
            </a:r>
            <a:endParaRPr lang="en-US" sz="1000" b="1" dirty="0" smtClean="0">
              <a:latin typeface="Candara" panose="020E0502030303020204" pitchFamily="34" charset="0"/>
            </a:endParaRPr>
          </a:p>
          <a:p>
            <a:pPr marL="171450" indent="-171450">
              <a:buFont typeface="Arial" panose="020B0604020202020204" pitchFamily="34" charset="0"/>
              <a:buChar char="•"/>
            </a:pPr>
            <a:r>
              <a:rPr lang="sk-SK" sz="1000" b="1" dirty="0" smtClean="0">
                <a:latin typeface="Candara" panose="020E0502030303020204" pitchFamily="34" charset="0"/>
              </a:rPr>
              <a:t>Zoznam </a:t>
            </a:r>
            <a:r>
              <a:rPr lang="sk-SK" sz="1000" b="1" dirty="0">
                <a:latin typeface="Candara" panose="020E0502030303020204" pitchFamily="34" charset="0"/>
              </a:rPr>
              <a:t>odberných miest použitých zubných kefiek </a:t>
            </a:r>
            <a:r>
              <a:rPr lang="sk-SK" sz="1000" b="1" dirty="0" err="1">
                <a:latin typeface="Candara" panose="020E0502030303020204" pitchFamily="34" charset="0"/>
              </a:rPr>
              <a:t>Curaprox</a:t>
            </a:r>
            <a:r>
              <a:rPr lang="sk-SK" sz="1000" dirty="0">
                <a:latin typeface="Candara" panose="020E0502030303020204" pitchFamily="34" charset="0"/>
              </a:rPr>
              <a:t>: </a:t>
            </a:r>
            <a:r>
              <a:rPr lang="sk-SK" sz="1000" dirty="0">
                <a:latin typeface="Candara" panose="020E0502030303020204" pitchFamily="34" charset="0"/>
                <a:hlinkClick r:id="rId18"/>
              </a:rPr>
              <a:t>https://www.curaprox.com/sk-sk/kam-mozete-priniest-pouzitu-kefku</a:t>
            </a:r>
            <a:r>
              <a:rPr lang="sk-SK" sz="1000" dirty="0">
                <a:latin typeface="Candara" panose="020E0502030303020204" pitchFamily="34" charset="0"/>
              </a:rPr>
              <a:t>  </a:t>
            </a:r>
          </a:p>
          <a:p>
            <a:pPr marL="171450" indent="-171450">
              <a:buFont typeface="Arial" panose="020B0604020202020204" pitchFamily="34" charset="0"/>
              <a:buChar char="•"/>
            </a:pPr>
            <a:r>
              <a:rPr lang="sk-SK" sz="1000" b="1" dirty="0">
                <a:latin typeface="Candara" panose="020E0502030303020204" pitchFamily="34" charset="0"/>
              </a:rPr>
              <a:t>Pomoc so zriadením komunitného </a:t>
            </a:r>
            <a:r>
              <a:rPr lang="sk-SK" sz="1000" b="1" dirty="0" err="1">
                <a:latin typeface="Candara" panose="020E0502030303020204" pitchFamily="34" charset="0"/>
              </a:rPr>
              <a:t>kompostoviska</a:t>
            </a:r>
            <a:r>
              <a:rPr lang="sk-SK" sz="1000" dirty="0">
                <a:latin typeface="Candara" panose="020E0502030303020204" pitchFamily="34" charset="0"/>
              </a:rPr>
              <a:t>:             </a:t>
            </a:r>
            <a:r>
              <a:rPr lang="sk-SK" sz="1000" dirty="0">
                <a:latin typeface="Candara" panose="020E0502030303020204" pitchFamily="34" charset="0"/>
                <a:hlinkClick r:id="rId19"/>
              </a:rPr>
              <a:t>www.priateliazeme.sk/spz</a:t>
            </a:r>
            <a:r>
              <a:rPr lang="sk-SK" sz="1000" dirty="0">
                <a:latin typeface="Candara" panose="020E0502030303020204" pitchFamily="34" charset="0"/>
              </a:rPr>
              <a:t> a </a:t>
            </a:r>
            <a:r>
              <a:rPr lang="sk-SK" sz="1000" dirty="0">
                <a:latin typeface="Candara" panose="020E0502030303020204" pitchFamily="34" charset="0"/>
                <a:hlinkClick r:id="rId20"/>
              </a:rPr>
              <a:t>kompostuj.me</a:t>
            </a:r>
            <a:r>
              <a:rPr lang="sk-SK" sz="1000" dirty="0">
                <a:latin typeface="Candara" panose="020E0502030303020204" pitchFamily="34" charset="0"/>
              </a:rPr>
              <a:t> </a:t>
            </a:r>
            <a:endParaRPr lang="sk-SK" sz="1000" b="1" dirty="0">
              <a:latin typeface="Candara" panose="020E0502030303020204" pitchFamily="34" charset="0"/>
            </a:endParaRPr>
          </a:p>
          <a:p>
            <a:pPr marL="171450" indent="-171450">
              <a:buFont typeface="Arial" panose="020B0604020202020204" pitchFamily="34" charset="0"/>
              <a:buChar char="•"/>
            </a:pPr>
            <a:r>
              <a:rPr lang="en-US" sz="1000" b="1" dirty="0">
                <a:latin typeface="Candara" panose="020E0502030303020204" pitchFamily="34" charset="0"/>
              </a:rPr>
              <a:t>OZ </a:t>
            </a:r>
            <a:r>
              <a:rPr lang="en-US" sz="1000" b="1" dirty="0" err="1">
                <a:latin typeface="Candara" panose="020E0502030303020204" pitchFamily="34" charset="0"/>
              </a:rPr>
              <a:t>Priatelia</a:t>
            </a:r>
            <a:r>
              <a:rPr lang="en-US" sz="1000" b="1" dirty="0">
                <a:latin typeface="Candara" panose="020E0502030303020204" pitchFamily="34" charset="0"/>
              </a:rPr>
              <a:t> </a:t>
            </a:r>
            <a:r>
              <a:rPr lang="en-US" sz="1000" b="1" dirty="0" err="1">
                <a:latin typeface="Candara" panose="020E0502030303020204" pitchFamily="34" charset="0"/>
              </a:rPr>
              <a:t>Zeme</a:t>
            </a:r>
            <a:r>
              <a:rPr lang="en-US" sz="1000" dirty="0">
                <a:latin typeface="Candara" panose="020E0502030303020204" pitchFamily="34" charset="0"/>
              </a:rPr>
              <a:t>: </a:t>
            </a:r>
            <a:r>
              <a:rPr lang="en-US" sz="1000" dirty="0" smtClean="0">
                <a:latin typeface="Candara" panose="020E0502030303020204" pitchFamily="34" charset="0"/>
                <a:hlinkClick r:id="rId19"/>
              </a:rPr>
              <a:t>www.priateliazeme.sk/spz</a:t>
            </a:r>
            <a:r>
              <a:rPr lang="cs-CZ" sz="1000" dirty="0" smtClean="0">
                <a:latin typeface="Candara" panose="020E0502030303020204" pitchFamily="34" charset="0"/>
              </a:rPr>
              <a:t>, </a:t>
            </a:r>
            <a:r>
              <a:rPr lang="en-US" sz="1000" b="1" dirty="0" smtClean="0">
                <a:latin typeface="Candara" panose="020E0502030303020204" pitchFamily="34" charset="0"/>
              </a:rPr>
              <a:t>CEEV </a:t>
            </a:r>
            <a:r>
              <a:rPr lang="en-US" sz="1000" b="1" dirty="0" err="1">
                <a:latin typeface="Candara" panose="020E0502030303020204" pitchFamily="34" charset="0"/>
              </a:rPr>
              <a:t>Živica</a:t>
            </a:r>
            <a:r>
              <a:rPr lang="en-US" sz="1000" dirty="0">
                <a:latin typeface="Candara" panose="020E0502030303020204" pitchFamily="34" charset="0"/>
              </a:rPr>
              <a:t>: </a:t>
            </a:r>
            <a:r>
              <a:rPr lang="en-US" sz="1000" dirty="0">
                <a:latin typeface="Candara" panose="020E0502030303020204" pitchFamily="34" charset="0"/>
                <a:hlinkClick r:id="rId21"/>
              </a:rPr>
              <a:t>https://www.zivica.sk</a:t>
            </a:r>
            <a:r>
              <a:rPr lang="en-US" sz="1000" dirty="0">
                <a:latin typeface="Candara" panose="020E0502030303020204" pitchFamily="34" charset="0"/>
              </a:rPr>
              <a:t> </a:t>
            </a:r>
          </a:p>
          <a:p>
            <a:pPr marL="171450" indent="-171450">
              <a:buFont typeface="Arial" panose="020B0604020202020204" pitchFamily="34" charset="0"/>
              <a:buChar char="•"/>
            </a:pPr>
            <a:r>
              <a:rPr lang="en-US" sz="1000" b="1" dirty="0" err="1">
                <a:latin typeface="Candara" panose="020E0502030303020204" pitchFamily="34" charset="0"/>
              </a:rPr>
              <a:t>Recyklačné</a:t>
            </a:r>
            <a:r>
              <a:rPr lang="en-US" sz="1000" b="1" dirty="0">
                <a:latin typeface="Candara" panose="020E0502030303020204" pitchFamily="34" charset="0"/>
              </a:rPr>
              <a:t> </a:t>
            </a:r>
            <a:r>
              <a:rPr lang="en-US" sz="1000" b="1" dirty="0" err="1">
                <a:latin typeface="Candara" panose="020E0502030303020204" pitchFamily="34" charset="0"/>
              </a:rPr>
              <a:t>symboly</a:t>
            </a:r>
            <a:r>
              <a:rPr lang="en-US" sz="1000" dirty="0">
                <a:latin typeface="Candara" panose="020E0502030303020204" pitchFamily="34" charset="0"/>
              </a:rPr>
              <a:t>: </a:t>
            </a:r>
            <a:r>
              <a:rPr lang="en-US" sz="1000" dirty="0">
                <a:latin typeface="Candara" panose="020E0502030303020204" pitchFamily="34" charset="0"/>
                <a:hlinkClick r:id="rId22"/>
              </a:rPr>
              <a:t>http://sk.wikipedia.org/wiki/</a:t>
            </a:r>
            <a:r>
              <a:rPr lang="en-US" sz="1000" dirty="0" err="1">
                <a:latin typeface="Candara" panose="020E0502030303020204" pitchFamily="34" charset="0"/>
                <a:hlinkClick r:id="rId22"/>
              </a:rPr>
              <a:t>Označenie_obalu_podľa_materiálového_zloženia</a:t>
            </a:r>
            <a:r>
              <a:rPr lang="sk-SK" sz="1000" dirty="0">
                <a:latin typeface="Candara" panose="020E0502030303020204" pitchFamily="34" charset="0"/>
              </a:rPr>
              <a:t> </a:t>
            </a:r>
            <a:endParaRPr lang="en-US" sz="1000" dirty="0">
              <a:latin typeface="Candara" panose="020E0502030303020204" pitchFamily="34" charset="0"/>
              <a:hlinkClick r:id="rId23" action="ppaction://hlinkfile"/>
            </a:endParaRPr>
          </a:p>
          <a:p>
            <a:endParaRPr lang="en-US" sz="1000" dirty="0">
              <a:latin typeface="Candara" panose="020E0502030303020204" pitchFamily="34" charset="0"/>
              <a:hlinkClick r:id="rId23" action="ppaction://hlinkfile"/>
            </a:endParaRPr>
          </a:p>
          <a:p>
            <a:r>
              <a:rPr lang="sk-SK" sz="1000" b="1" dirty="0">
                <a:latin typeface="Candara" panose="020E0502030303020204" pitchFamily="34" charset="0"/>
              </a:rPr>
              <a:t>Zdroje faktov a zaujímavostí</a:t>
            </a:r>
            <a:r>
              <a:rPr lang="en-US" sz="1000" dirty="0">
                <a:latin typeface="Candara" panose="020E0502030303020204" pitchFamily="34" charset="0"/>
              </a:rPr>
              <a:t>:</a:t>
            </a:r>
            <a:endParaRPr lang="en-US" sz="1000" dirty="0">
              <a:latin typeface="Candara" panose="020E0502030303020204" pitchFamily="34" charset="0"/>
              <a:hlinkClick r:id="rId23" action="ppaction://hlinkfile"/>
            </a:endParaRPr>
          </a:p>
          <a:p>
            <a:pPr marL="185738" lvl="1" indent="-174625">
              <a:buFont typeface="Arial" panose="020B0604020202020204" pitchFamily="34" charset="0"/>
              <a:buChar char="•"/>
            </a:pPr>
            <a:r>
              <a:rPr lang="sk-SK" sz="1000" dirty="0">
                <a:latin typeface="Candara" panose="020E0502030303020204" pitchFamily="34" charset="0"/>
                <a:hlinkClick r:id="rId24"/>
              </a:rPr>
              <a:t>www.signtechforms.com/blog/10-interesting-facts-about-paper</a:t>
            </a:r>
            <a:r>
              <a:rPr lang="sk-SK" sz="1000" dirty="0">
                <a:latin typeface="Candara" panose="020E0502030303020204" pitchFamily="34" charset="0"/>
              </a:rPr>
              <a:t> </a:t>
            </a:r>
            <a:endParaRPr lang="sk-SK" sz="1000" b="1" dirty="0">
              <a:latin typeface="Candara" panose="020E0502030303020204" pitchFamily="34" charset="0"/>
            </a:endParaRPr>
          </a:p>
          <a:p>
            <a:pPr marL="185738" lvl="1" indent="-174625">
              <a:buFont typeface="Arial" panose="020B0604020202020204" pitchFamily="34" charset="0"/>
              <a:buChar char="•"/>
            </a:pPr>
            <a:r>
              <a:rPr lang="sk-SK" sz="1000" dirty="0">
                <a:latin typeface="Candara" panose="020E0502030303020204" pitchFamily="34" charset="0"/>
                <a:hlinkClick r:id="rId25"/>
              </a:rPr>
              <a:t>www.theworldcounts.com</a:t>
            </a:r>
            <a:endParaRPr lang="sk-SK" sz="1000" dirty="0">
              <a:latin typeface="Candara" panose="020E0502030303020204" pitchFamily="34" charset="0"/>
            </a:endParaRPr>
          </a:p>
          <a:p>
            <a:pPr marL="185738" lvl="1" indent="-174625">
              <a:buFont typeface="Arial" panose="020B0604020202020204" pitchFamily="34" charset="0"/>
              <a:buChar char="•"/>
            </a:pPr>
            <a:r>
              <a:rPr lang="sk-SK" sz="1000" dirty="0">
                <a:latin typeface="Candara" panose="020E0502030303020204" pitchFamily="34" charset="0"/>
                <a:hlinkClick r:id="rId26"/>
              </a:rPr>
              <a:t>http://www.bottlesupglass.com/wp-content/uploads/2011/08/Facts-About-Glass.pdf</a:t>
            </a:r>
            <a:endParaRPr lang="sk-SK" sz="1000" dirty="0">
              <a:latin typeface="Candara" panose="020E0502030303020204" pitchFamily="34" charset="0"/>
            </a:endParaRPr>
          </a:p>
          <a:p>
            <a:pPr marL="185738" lvl="1" indent="-174625">
              <a:buFont typeface="Arial" panose="020B0604020202020204" pitchFamily="34" charset="0"/>
              <a:buChar char="•"/>
            </a:pPr>
            <a:r>
              <a:rPr lang="sk-SK" sz="1000" dirty="0">
                <a:latin typeface="Candara" panose="020E0502030303020204" pitchFamily="34" charset="0"/>
                <a:hlinkClick r:id="rId27"/>
              </a:rPr>
              <a:t>www.conserve-energy-future.com/various-pollution-facts.php</a:t>
            </a:r>
            <a:r>
              <a:rPr lang="sk-SK" sz="1000" dirty="0">
                <a:latin typeface="Candara" panose="020E0502030303020204" pitchFamily="34" charset="0"/>
              </a:rPr>
              <a:t> </a:t>
            </a:r>
          </a:p>
          <a:p>
            <a:pPr marL="185738" lvl="1" indent="-174625">
              <a:buFont typeface="Arial" panose="020B0604020202020204" pitchFamily="34" charset="0"/>
              <a:buChar char="•"/>
            </a:pPr>
            <a:r>
              <a:rPr lang="sk-SK" sz="1000" dirty="0">
                <a:latin typeface="Candara" panose="020E0502030303020204" pitchFamily="34" charset="0"/>
                <a:hlinkClick r:id="rId28"/>
              </a:rPr>
              <a:t>www.ecowatch.com/22-facts-about-plastic-pollution-and-10-things-we-can-do-about-it-1881885971.html</a:t>
            </a:r>
            <a:endParaRPr lang="sk-SK" sz="1000" dirty="0">
              <a:latin typeface="Candara" panose="020E0502030303020204" pitchFamily="34" charset="0"/>
            </a:endParaRPr>
          </a:p>
          <a:p>
            <a:pPr marL="185738" lvl="1" indent="-174625">
              <a:buFont typeface="Arial" panose="020B0604020202020204" pitchFamily="34" charset="0"/>
              <a:buChar char="•"/>
            </a:pPr>
            <a:r>
              <a:rPr lang="sk-SK" sz="1000" dirty="0">
                <a:latin typeface="Candara" panose="020E0502030303020204" pitchFamily="34" charset="0"/>
                <a:hlinkClick r:id="rId29"/>
              </a:rPr>
              <a:t>www.thesun.co.uk/news/5878949/great-pacific-garbage-patch-plastic-dump-growing/</a:t>
            </a:r>
            <a:r>
              <a:rPr lang="sk-SK" sz="1000" dirty="0">
                <a:latin typeface="Candara" panose="020E0502030303020204" pitchFamily="34" charset="0"/>
              </a:rPr>
              <a:t> </a:t>
            </a:r>
          </a:p>
          <a:p>
            <a:pPr marL="185738" lvl="1" indent="-174625">
              <a:buFont typeface="Arial" panose="020B0604020202020204" pitchFamily="34" charset="0"/>
              <a:buChar char="•"/>
            </a:pPr>
            <a:r>
              <a:rPr lang="sk-SK" sz="1000" dirty="0">
                <a:latin typeface="Candara" panose="020E0502030303020204" pitchFamily="34" charset="0"/>
                <a:hlinkClick r:id="rId30"/>
              </a:rPr>
              <a:t>www.thebalancesmb.com</a:t>
            </a:r>
            <a:r>
              <a:rPr lang="sk-SK" sz="1000" dirty="0">
                <a:latin typeface="Candara" panose="020E0502030303020204" pitchFamily="34" charset="0"/>
              </a:rPr>
              <a:t> </a:t>
            </a:r>
          </a:p>
          <a:p>
            <a:pPr marL="185738" lvl="1" indent="-174625">
              <a:buFont typeface="Arial" panose="020B0604020202020204" pitchFamily="34" charset="0"/>
              <a:buChar char="•"/>
            </a:pPr>
            <a:r>
              <a:rPr lang="sk-SK" sz="1000" dirty="0">
                <a:latin typeface="Candara" panose="020E0502030303020204" pitchFamily="34" charset="0"/>
                <a:hlinkClick r:id="rId31"/>
              </a:rPr>
              <a:t>www.ciernalabut.sk</a:t>
            </a:r>
            <a:r>
              <a:rPr lang="sk-SK" sz="1000" dirty="0">
                <a:latin typeface="Candara" panose="020E0502030303020204" pitchFamily="34" charset="0"/>
              </a:rPr>
              <a:t> </a:t>
            </a: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4" y="176880"/>
            <a:ext cx="2593685" cy="830997"/>
          </a:xfrm>
          <a:prstGeom prst="rect">
            <a:avLst/>
          </a:prstGeom>
          <a:noFill/>
        </p:spPr>
        <p:txBody>
          <a:bodyPr wrap="square" rtlCol="0">
            <a:spAutoFit/>
          </a:bodyPr>
          <a:lstStyle/>
          <a:p>
            <a:r>
              <a:rPr lang="sk-SK" sz="4800" dirty="0">
                <a:solidFill>
                  <a:schemeClr val="tx1">
                    <a:lumMod val="50000"/>
                    <a:lumOff val="50000"/>
                  </a:schemeClr>
                </a:solidFill>
                <a:latin typeface="Candara" panose="020E0502030303020204" pitchFamily="34" charset="0"/>
              </a:rPr>
              <a:t>Zdroje</a:t>
            </a:r>
            <a:endParaRPr lang="en-US" sz="4800" dirty="0">
              <a:solidFill>
                <a:schemeClr val="tx1">
                  <a:lumMod val="50000"/>
                  <a:lumOff val="50000"/>
                </a:schemeClr>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3123537" cy="646331"/>
          </a:xfrm>
          <a:prstGeom prst="rect">
            <a:avLst/>
          </a:prstGeom>
          <a:noFill/>
        </p:spPr>
        <p:txBody>
          <a:bodyPr wrap="square" rtlCol="0">
            <a:spAutoFit/>
          </a:bodyPr>
          <a:lstStyle/>
          <a:p>
            <a:r>
              <a:rPr lang="en-US" dirty="0" err="1">
                <a:solidFill>
                  <a:schemeClr val="tx1">
                    <a:lumMod val="50000"/>
                    <a:lumOff val="50000"/>
                  </a:schemeClr>
                </a:solidFill>
                <a:latin typeface="Candara" panose="020E0502030303020204" pitchFamily="34" charset="0"/>
              </a:rPr>
              <a:t>Použité</a:t>
            </a:r>
            <a:r>
              <a:rPr lang="en-US" dirty="0">
                <a:solidFill>
                  <a:schemeClr val="tx1">
                    <a:lumMod val="50000"/>
                    <a:lumOff val="50000"/>
                  </a:schemeClr>
                </a:solidFill>
                <a:latin typeface="Candara" panose="020E0502030303020204" pitchFamily="34" charset="0"/>
              </a:rPr>
              <a:t> a </a:t>
            </a:r>
            <a:r>
              <a:rPr lang="en-US" dirty="0" err="1">
                <a:solidFill>
                  <a:schemeClr val="tx1">
                    <a:lumMod val="50000"/>
                    <a:lumOff val="50000"/>
                  </a:schemeClr>
                </a:solidFill>
                <a:latin typeface="Candara" panose="020E0502030303020204" pitchFamily="34" charset="0"/>
              </a:rPr>
              <a:t>užitočné</a:t>
            </a:r>
            <a:r>
              <a:rPr lang="en-US" dirty="0">
                <a:solidFill>
                  <a:schemeClr val="tx1">
                    <a:lumMod val="50000"/>
                    <a:lumOff val="50000"/>
                  </a:schemeClr>
                </a:solidFill>
                <a:latin typeface="Candara" panose="020E0502030303020204" pitchFamily="34" charset="0"/>
              </a:rPr>
              <a:t> </a:t>
            </a:r>
            <a:r>
              <a:rPr lang="en-US" dirty="0" err="1">
                <a:solidFill>
                  <a:schemeClr val="tx1">
                    <a:lumMod val="50000"/>
                    <a:lumOff val="50000"/>
                  </a:schemeClr>
                </a:solidFill>
                <a:latin typeface="Candara" panose="020E0502030303020204" pitchFamily="34" charset="0"/>
              </a:rPr>
              <a:t>zdroje</a:t>
            </a:r>
            <a:r>
              <a:rPr lang="en-US" dirty="0">
                <a:solidFill>
                  <a:schemeClr val="tx1">
                    <a:lumMod val="50000"/>
                    <a:lumOff val="50000"/>
                  </a:schemeClr>
                </a:solidFill>
                <a:latin typeface="Candara" panose="020E0502030303020204" pitchFamily="34" charset="0"/>
              </a:rPr>
              <a:t> </a:t>
            </a:r>
            <a:r>
              <a:rPr lang="en-US" dirty="0" err="1">
                <a:solidFill>
                  <a:schemeClr val="tx1">
                    <a:lumMod val="50000"/>
                    <a:lumOff val="50000"/>
                  </a:schemeClr>
                </a:solidFill>
                <a:latin typeface="Candara" panose="020E0502030303020204" pitchFamily="34" charset="0"/>
              </a:rPr>
              <a:t>informácií</a:t>
            </a:r>
            <a:endParaRPr lang="en-US" dirty="0">
              <a:solidFill>
                <a:schemeClr val="tx1">
                  <a:lumMod val="50000"/>
                  <a:lumOff val="50000"/>
                </a:schemeClr>
              </a:solidFill>
              <a:latin typeface="Candara" panose="020E0502030303020204" pitchFamily="34" charset="0"/>
            </a:endParaRPr>
          </a:p>
        </p:txBody>
      </p:sp>
      <p:grpSp>
        <p:nvGrpSpPr>
          <p:cNvPr id="8" name="Group 7">
            <a:extLst>
              <a:ext uri="{FF2B5EF4-FFF2-40B4-BE49-F238E27FC236}">
                <a16:creationId xmlns="" xmlns:a16="http://schemas.microsoft.com/office/drawing/2014/main" id="{BCDB40AF-FEFB-493D-8CAD-D723A805AAFF}"/>
              </a:ext>
            </a:extLst>
          </p:cNvPr>
          <p:cNvGrpSpPr/>
          <p:nvPr/>
        </p:nvGrpSpPr>
        <p:grpSpPr>
          <a:xfrm>
            <a:off x="250430" y="2489123"/>
            <a:ext cx="1264317" cy="1726331"/>
            <a:chOff x="248958" y="6148404"/>
            <a:chExt cx="1264317" cy="1726331"/>
          </a:xfrm>
        </p:grpSpPr>
        <p:sp>
          <p:nvSpPr>
            <p:cNvPr id="54" name="Oval 53">
              <a:extLst>
                <a:ext uri="{FF2B5EF4-FFF2-40B4-BE49-F238E27FC236}">
                  <a16:creationId xmlns="" xmlns:a16="http://schemas.microsoft.com/office/drawing/2014/main" id="{DA391DE7-0442-4DFC-992E-A812AD625CCC}"/>
                </a:ext>
              </a:extLst>
            </p:cNvPr>
            <p:cNvSpPr/>
            <p:nvPr/>
          </p:nvSpPr>
          <p:spPr>
            <a:xfrm>
              <a:off x="341116" y="6794735"/>
              <a:ext cx="1080000" cy="10800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Candara" panose="020E0502030303020204" pitchFamily="34" charset="0"/>
              </a:endParaRPr>
            </a:p>
          </p:txBody>
        </p:sp>
        <p:pic>
          <p:nvPicPr>
            <p:cNvPr id="55" name="Graphic 54" descr="Link">
              <a:extLst>
                <a:ext uri="{FF2B5EF4-FFF2-40B4-BE49-F238E27FC236}">
                  <a16:creationId xmlns="" xmlns:a16="http://schemas.microsoft.com/office/drawing/2014/main" id="{DE4C80A2-3188-46DC-BFBE-D3EEFD7BDCFF}"/>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tretch>
              <a:fillRect/>
            </a:stretch>
          </p:blipFill>
          <p:spPr>
            <a:xfrm>
              <a:off x="512322" y="6965941"/>
              <a:ext cx="737589" cy="737589"/>
            </a:xfrm>
            <a:prstGeom prst="rect">
              <a:avLst/>
            </a:prstGeom>
          </p:spPr>
        </p:pic>
        <p:sp>
          <p:nvSpPr>
            <p:cNvPr id="44" name="TextBox 43">
              <a:extLst>
                <a:ext uri="{FF2B5EF4-FFF2-40B4-BE49-F238E27FC236}">
                  <a16:creationId xmlns="" xmlns:a16="http://schemas.microsoft.com/office/drawing/2014/main" id="{5E7012B7-B0A5-4D18-860D-C1EF8654E88E}"/>
                </a:ext>
              </a:extLst>
            </p:cNvPr>
            <p:cNvSpPr txBox="1"/>
            <p:nvPr/>
          </p:nvSpPr>
          <p:spPr>
            <a:xfrm>
              <a:off x="248958" y="6148404"/>
              <a:ext cx="1264317" cy="646331"/>
            </a:xfrm>
            <a:prstGeom prst="rect">
              <a:avLst/>
            </a:prstGeom>
            <a:noFill/>
          </p:spPr>
          <p:txBody>
            <a:bodyPr wrap="square" rtlCol="0">
              <a:spAutoFit/>
            </a:bodyPr>
            <a:lstStyle/>
            <a:p>
              <a:pPr algn="ctr"/>
              <a:r>
                <a:rPr lang="sk-SK" b="1" dirty="0">
                  <a:latin typeface="Candara" panose="020E0502030303020204" pitchFamily="34" charset="0"/>
                </a:rPr>
                <a:t>Linky &amp; zdroje</a:t>
              </a:r>
              <a:endParaRPr lang="en-US" b="1" dirty="0">
                <a:latin typeface="Candara" panose="020E0502030303020204" pitchFamily="34" charset="0"/>
              </a:endParaRPr>
            </a:p>
          </p:txBody>
        </p:sp>
      </p:grpSp>
      <p:pic>
        <p:nvPicPr>
          <p:cNvPr id="21" name="Graphic 20" descr="Earth Globe Europe-Africa">
            <a:extLst>
              <a:ext uri="{FF2B5EF4-FFF2-40B4-BE49-F238E27FC236}">
                <a16:creationId xmlns="" xmlns:a16="http://schemas.microsoft.com/office/drawing/2014/main" id="{19E67B87-CE5B-4C8A-B7B9-C17BF3815B07}"/>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tretch>
            <a:fillRect/>
          </a:stretch>
        </p:blipFill>
        <p:spPr>
          <a:xfrm>
            <a:off x="5448637" y="428651"/>
            <a:ext cx="1129485" cy="1129485"/>
          </a:xfrm>
          <a:prstGeom prst="rect">
            <a:avLst/>
          </a:prstGeom>
        </p:spPr>
      </p:pic>
      <p:sp>
        <p:nvSpPr>
          <p:cNvPr id="19" name="Zástupný symbol päty 4">
            <a:extLst>
              <a:ext uri="{FF2B5EF4-FFF2-40B4-BE49-F238E27FC236}">
                <a16:creationId xmlns="" xmlns:a16="http://schemas.microsoft.com/office/drawing/2014/main" id="{B9D361F1-3F3E-0C45-AAED-DF64D920C26D}"/>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2" name="BlokTextu 21">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
        <p:nvSpPr>
          <p:cNvPr id="23" name="Rectangle: Rounded Corners 11">
            <a:extLst>
              <a:ext uri="{FF2B5EF4-FFF2-40B4-BE49-F238E27FC236}">
                <a16:creationId xmlns="" xmlns:a16="http://schemas.microsoft.com/office/drawing/2014/main" id="{AF2D2DF7-DDA4-40AF-ABD7-441AFE6E92FA}"/>
              </a:ext>
            </a:extLst>
          </p:cNvPr>
          <p:cNvSpPr/>
          <p:nvPr/>
        </p:nvSpPr>
        <p:spPr>
          <a:xfrm>
            <a:off x="341116" y="8899566"/>
            <a:ext cx="6237006" cy="379793"/>
          </a:xfrm>
          <a:prstGeom prst="round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9">
            <a:extLst>
              <a:ext uri="{FF2B5EF4-FFF2-40B4-BE49-F238E27FC236}">
                <a16:creationId xmlns="" xmlns:a16="http://schemas.microsoft.com/office/drawing/2014/main" id="{FC79EAAB-7E9A-4982-8B2B-1B42E94F9E12}"/>
              </a:ext>
            </a:extLst>
          </p:cNvPr>
          <p:cNvSpPr txBox="1"/>
          <p:nvPr/>
        </p:nvSpPr>
        <p:spPr>
          <a:xfrm>
            <a:off x="556889" y="8940805"/>
            <a:ext cx="5878881" cy="338554"/>
          </a:xfrm>
          <a:prstGeom prst="rect">
            <a:avLst/>
          </a:prstGeom>
          <a:noFill/>
        </p:spPr>
        <p:txBody>
          <a:bodyPr wrap="square" rtlCol="0">
            <a:spAutoFit/>
          </a:bodyPr>
          <a:lstStyle/>
          <a:p>
            <a:pPr algn="ctr"/>
            <a:r>
              <a:rPr lang="sk-SK" sz="800" dirty="0">
                <a:solidFill>
                  <a:schemeClr val="bg1">
                    <a:lumMod val="50000"/>
                  </a:schemeClr>
                </a:solidFill>
                <a:latin typeface="Candara" panose="020E0502030303020204" pitchFamily="34" charset="0"/>
              </a:rPr>
              <a:t>Alchýmia triedenia komunálneho odpadu bude priebežne aktualizovaná v prípade zmeny legislatívy alebo v prípade zistenia nových poznatkov. Číslo verzie bude uvedené na titulnom liste v ľavom dolnom rohu.</a:t>
            </a:r>
          </a:p>
        </p:txBody>
      </p:sp>
    </p:spTree>
    <p:extLst>
      <p:ext uri="{BB962C8B-B14F-4D97-AF65-F5344CB8AC3E}">
        <p14:creationId xmlns:p14="http://schemas.microsoft.com/office/powerpoint/2010/main" val="217346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11">
            <a:extLst>
              <a:ext uri="{FF2B5EF4-FFF2-40B4-BE49-F238E27FC236}">
                <a16:creationId xmlns="" xmlns:a16="http://schemas.microsoft.com/office/drawing/2014/main" id="{F64288F2-33A2-4FEE-9ED5-88E8E5AB7DC1}"/>
              </a:ext>
            </a:extLst>
          </p:cNvPr>
          <p:cNvSpPr/>
          <p:nvPr/>
        </p:nvSpPr>
        <p:spPr>
          <a:xfrm>
            <a:off x="1975736" y="2550322"/>
            <a:ext cx="4539653" cy="215076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F2270"/>
                </a:solidFill>
              </a:rPr>
              <a:t> </a:t>
            </a: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3</a:t>
            </a:fld>
            <a:endParaRPr lang="cs-CZ">
              <a:latin typeface="Candara" panose="020E0502030303020204" pitchFamily="34" charset="0"/>
            </a:endParaRPr>
          </a:p>
        </p:txBody>
      </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385734"/>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734005" y="182574"/>
            <a:ext cx="3231226" cy="830997"/>
          </a:xfrm>
          <a:prstGeom prst="rect">
            <a:avLst/>
          </a:prstGeom>
          <a:noFill/>
        </p:spPr>
        <p:txBody>
          <a:bodyPr wrap="square" rtlCol="0">
            <a:spAutoFit/>
          </a:bodyPr>
          <a:lstStyle/>
          <a:p>
            <a:r>
              <a:rPr lang="en-US" sz="4800" dirty="0">
                <a:solidFill>
                  <a:schemeClr val="tx1">
                    <a:lumMod val="50000"/>
                    <a:lumOff val="50000"/>
                  </a:schemeClr>
                </a:solidFill>
                <a:latin typeface="Candara" panose="020E0502030303020204" pitchFamily="34" charset="0"/>
              </a:rPr>
              <a:t>Variant</a:t>
            </a:r>
          </a:p>
        </p:txBody>
      </p:sp>
      <p:grpSp>
        <p:nvGrpSpPr>
          <p:cNvPr id="8" name="Group 7">
            <a:extLst>
              <a:ext uri="{FF2B5EF4-FFF2-40B4-BE49-F238E27FC236}">
                <a16:creationId xmlns="" xmlns:a16="http://schemas.microsoft.com/office/drawing/2014/main" id="{BCDB40AF-FEFB-493D-8CAD-D723A805AAFF}"/>
              </a:ext>
            </a:extLst>
          </p:cNvPr>
          <p:cNvGrpSpPr/>
          <p:nvPr/>
        </p:nvGrpSpPr>
        <p:grpSpPr>
          <a:xfrm>
            <a:off x="250430" y="2489123"/>
            <a:ext cx="1397893" cy="1726331"/>
            <a:chOff x="248958" y="6148404"/>
            <a:chExt cx="1397893" cy="1726331"/>
          </a:xfrm>
        </p:grpSpPr>
        <p:sp>
          <p:nvSpPr>
            <p:cNvPr id="54" name="Oval 53">
              <a:extLst>
                <a:ext uri="{FF2B5EF4-FFF2-40B4-BE49-F238E27FC236}">
                  <a16:creationId xmlns="" xmlns:a16="http://schemas.microsoft.com/office/drawing/2014/main" id="{DA391DE7-0442-4DFC-992E-A812AD625CCC}"/>
                </a:ext>
              </a:extLst>
            </p:cNvPr>
            <p:cNvSpPr/>
            <p:nvPr/>
          </p:nvSpPr>
          <p:spPr>
            <a:xfrm>
              <a:off x="341116" y="6794735"/>
              <a:ext cx="1080000" cy="10800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Candara" panose="020E0502030303020204" pitchFamily="34" charset="0"/>
              </a:endParaRPr>
            </a:p>
          </p:txBody>
        </p:sp>
        <p:sp>
          <p:nvSpPr>
            <p:cNvPr id="44" name="TextBox 43">
              <a:extLst>
                <a:ext uri="{FF2B5EF4-FFF2-40B4-BE49-F238E27FC236}">
                  <a16:creationId xmlns="" xmlns:a16="http://schemas.microsoft.com/office/drawing/2014/main" id="{5E7012B7-B0A5-4D18-860D-C1EF8654E88E}"/>
                </a:ext>
              </a:extLst>
            </p:cNvPr>
            <p:cNvSpPr txBox="1"/>
            <p:nvPr/>
          </p:nvSpPr>
          <p:spPr>
            <a:xfrm>
              <a:off x="248958" y="6148404"/>
              <a:ext cx="1397893" cy="646331"/>
            </a:xfrm>
            <a:prstGeom prst="rect">
              <a:avLst/>
            </a:prstGeom>
            <a:noFill/>
          </p:spPr>
          <p:txBody>
            <a:bodyPr wrap="square" rtlCol="0">
              <a:spAutoFit/>
            </a:bodyPr>
            <a:lstStyle/>
            <a:p>
              <a:pPr algn="ctr"/>
              <a:r>
                <a:rPr lang="sk-SK" b="1" dirty="0">
                  <a:latin typeface="Candara" panose="020E0502030303020204" pitchFamily="34" charset="0"/>
                </a:rPr>
                <a:t>Kombinácie zberu</a:t>
              </a:r>
              <a:endParaRPr lang="en-US" b="1" dirty="0">
                <a:latin typeface="Candara" panose="020E0502030303020204" pitchFamily="34" charset="0"/>
              </a:endParaRPr>
            </a:p>
          </p:txBody>
        </p:sp>
      </p:grpSp>
      <p:sp>
        <p:nvSpPr>
          <p:cNvPr id="19" name="Zástupný symbol päty 4">
            <a:extLst>
              <a:ext uri="{FF2B5EF4-FFF2-40B4-BE49-F238E27FC236}">
                <a16:creationId xmlns="" xmlns:a16="http://schemas.microsoft.com/office/drawing/2014/main" id="{B9D361F1-3F3E-0C45-AAED-DF64D920C26D}"/>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 name="BlokTextu 1">
            <a:extLst>
              <a:ext uri="{FF2B5EF4-FFF2-40B4-BE49-F238E27FC236}">
                <a16:creationId xmlns="" xmlns:a16="http://schemas.microsoft.com/office/drawing/2014/main" id="{A1BE4AF4-6C7A-4187-9E7D-99081A2AB455}"/>
              </a:ext>
            </a:extLst>
          </p:cNvPr>
          <p:cNvSpPr txBox="1"/>
          <p:nvPr/>
        </p:nvSpPr>
        <p:spPr>
          <a:xfrm>
            <a:off x="5982434" y="-190495"/>
            <a:ext cx="746938" cy="1323439"/>
          </a:xfrm>
          <a:prstGeom prst="rect">
            <a:avLst/>
          </a:prstGeom>
          <a:noFill/>
        </p:spPr>
        <p:txBody>
          <a:bodyPr wrap="square" rtlCol="0">
            <a:spAutoFit/>
          </a:bodyPr>
          <a:lstStyle/>
          <a:p>
            <a:r>
              <a:rPr lang="sk-SK" sz="8000" dirty="0">
                <a:solidFill>
                  <a:schemeClr val="tx1">
                    <a:lumMod val="50000"/>
                    <a:lumOff val="50000"/>
                  </a:schemeClr>
                </a:solidFill>
              </a:rPr>
              <a:t>C</a:t>
            </a:r>
          </a:p>
        </p:txBody>
      </p:sp>
      <p:sp>
        <p:nvSpPr>
          <p:cNvPr id="7" name="BlokTextu 6">
            <a:extLst>
              <a:ext uri="{FF2B5EF4-FFF2-40B4-BE49-F238E27FC236}">
                <a16:creationId xmlns="" xmlns:a16="http://schemas.microsoft.com/office/drawing/2014/main" id="{703EB9A6-4ABB-4D83-B581-4CAF70D6E4DE}"/>
              </a:ext>
            </a:extLst>
          </p:cNvPr>
          <p:cNvSpPr txBox="1"/>
          <p:nvPr/>
        </p:nvSpPr>
        <p:spPr>
          <a:xfrm rot="19849600">
            <a:off x="471489" y="3296653"/>
            <a:ext cx="322596" cy="584775"/>
          </a:xfrm>
          <a:prstGeom prst="rect">
            <a:avLst/>
          </a:prstGeom>
          <a:noFill/>
        </p:spPr>
        <p:txBody>
          <a:bodyPr wrap="square" rtlCol="0">
            <a:spAutoFit/>
          </a:bodyPr>
          <a:lstStyle/>
          <a:p>
            <a:r>
              <a:rPr lang="sk-SK" sz="3200" dirty="0">
                <a:solidFill>
                  <a:schemeClr val="bg1"/>
                </a:solidFill>
              </a:rPr>
              <a:t>A</a:t>
            </a:r>
          </a:p>
        </p:txBody>
      </p:sp>
      <p:sp>
        <p:nvSpPr>
          <p:cNvPr id="9" name="BlokTextu 8">
            <a:extLst>
              <a:ext uri="{FF2B5EF4-FFF2-40B4-BE49-F238E27FC236}">
                <a16:creationId xmlns="" xmlns:a16="http://schemas.microsoft.com/office/drawing/2014/main" id="{A0E07432-04D0-48E5-9D74-7D59D945EAC2}"/>
              </a:ext>
            </a:extLst>
          </p:cNvPr>
          <p:cNvSpPr txBox="1"/>
          <p:nvPr/>
        </p:nvSpPr>
        <p:spPr>
          <a:xfrm>
            <a:off x="812345" y="3164044"/>
            <a:ext cx="391925" cy="461665"/>
          </a:xfrm>
          <a:prstGeom prst="rect">
            <a:avLst/>
          </a:prstGeom>
          <a:noFill/>
        </p:spPr>
        <p:txBody>
          <a:bodyPr wrap="square" rtlCol="0">
            <a:spAutoFit/>
          </a:bodyPr>
          <a:lstStyle/>
          <a:p>
            <a:r>
              <a:rPr lang="sk-SK" sz="2400" dirty="0">
                <a:solidFill>
                  <a:schemeClr val="bg1"/>
                </a:solidFill>
              </a:rPr>
              <a:t>B</a:t>
            </a:r>
          </a:p>
        </p:txBody>
      </p:sp>
      <p:sp>
        <p:nvSpPr>
          <p:cNvPr id="24" name="BlokTextu 23">
            <a:extLst>
              <a:ext uri="{FF2B5EF4-FFF2-40B4-BE49-F238E27FC236}">
                <a16:creationId xmlns="" xmlns:a16="http://schemas.microsoft.com/office/drawing/2014/main" id="{7DEDF48E-A1B0-4016-A58C-CC510F58B033}"/>
              </a:ext>
            </a:extLst>
          </p:cNvPr>
          <p:cNvSpPr txBox="1"/>
          <p:nvPr/>
        </p:nvSpPr>
        <p:spPr>
          <a:xfrm rot="1292624">
            <a:off x="787156" y="3556278"/>
            <a:ext cx="391925" cy="523220"/>
          </a:xfrm>
          <a:prstGeom prst="rect">
            <a:avLst/>
          </a:prstGeom>
          <a:noFill/>
        </p:spPr>
        <p:txBody>
          <a:bodyPr wrap="square" rtlCol="0">
            <a:spAutoFit/>
          </a:bodyPr>
          <a:lstStyle/>
          <a:p>
            <a:r>
              <a:rPr lang="sk-SK" sz="2800" dirty="0">
                <a:solidFill>
                  <a:schemeClr val="bg1"/>
                </a:solidFill>
              </a:rPr>
              <a:t>C</a:t>
            </a:r>
          </a:p>
        </p:txBody>
      </p:sp>
      <p:sp>
        <p:nvSpPr>
          <p:cNvPr id="25" name="BlokTextu 24">
            <a:extLst>
              <a:ext uri="{FF2B5EF4-FFF2-40B4-BE49-F238E27FC236}">
                <a16:creationId xmlns="" xmlns:a16="http://schemas.microsoft.com/office/drawing/2014/main" id="{05E9E16D-015B-4E04-904F-7D9EDC1821AE}"/>
              </a:ext>
            </a:extLst>
          </p:cNvPr>
          <p:cNvSpPr txBox="1"/>
          <p:nvPr/>
        </p:nvSpPr>
        <p:spPr>
          <a:xfrm rot="1845235">
            <a:off x="1117145" y="3573432"/>
            <a:ext cx="391925" cy="400110"/>
          </a:xfrm>
          <a:prstGeom prst="rect">
            <a:avLst/>
          </a:prstGeom>
          <a:noFill/>
        </p:spPr>
        <p:txBody>
          <a:bodyPr wrap="square" rtlCol="0">
            <a:spAutoFit/>
          </a:bodyPr>
          <a:lstStyle/>
          <a:p>
            <a:r>
              <a:rPr lang="sk-SK" sz="2000" dirty="0">
                <a:solidFill>
                  <a:schemeClr val="bg1"/>
                </a:solidFill>
              </a:rPr>
              <a:t>D</a:t>
            </a:r>
          </a:p>
        </p:txBody>
      </p:sp>
      <p:sp>
        <p:nvSpPr>
          <p:cNvPr id="26" name="BlokTextu 25">
            <a:extLst>
              <a:ext uri="{FF2B5EF4-FFF2-40B4-BE49-F238E27FC236}">
                <a16:creationId xmlns="" xmlns:a16="http://schemas.microsoft.com/office/drawing/2014/main" id="{8B6E0DC4-2253-4F90-A1B0-8B84256317BA}"/>
              </a:ext>
            </a:extLst>
          </p:cNvPr>
          <p:cNvSpPr txBox="1"/>
          <p:nvPr/>
        </p:nvSpPr>
        <p:spPr>
          <a:xfrm rot="1151253">
            <a:off x="575958" y="3839986"/>
            <a:ext cx="391925" cy="369332"/>
          </a:xfrm>
          <a:prstGeom prst="rect">
            <a:avLst/>
          </a:prstGeom>
          <a:noFill/>
        </p:spPr>
        <p:txBody>
          <a:bodyPr wrap="square" rtlCol="0">
            <a:spAutoFit/>
          </a:bodyPr>
          <a:lstStyle/>
          <a:p>
            <a:r>
              <a:rPr lang="sk-SK" dirty="0">
                <a:solidFill>
                  <a:schemeClr val="bg1"/>
                </a:solidFill>
              </a:rPr>
              <a:t>E</a:t>
            </a:r>
          </a:p>
        </p:txBody>
      </p:sp>
      <p:sp>
        <p:nvSpPr>
          <p:cNvPr id="36" name="TextBox 35">
            <a:extLst>
              <a:ext uri="{FF2B5EF4-FFF2-40B4-BE49-F238E27FC236}">
                <a16:creationId xmlns="" xmlns:a16="http://schemas.microsoft.com/office/drawing/2014/main" id="{35339029-A7C9-470C-AAE1-826C6AF0354B}"/>
              </a:ext>
            </a:extLst>
          </p:cNvPr>
          <p:cNvSpPr txBox="1"/>
          <p:nvPr/>
        </p:nvSpPr>
        <p:spPr>
          <a:xfrm>
            <a:off x="1967583" y="2679623"/>
            <a:ext cx="4539677" cy="4770537"/>
          </a:xfrm>
          <a:prstGeom prst="rect">
            <a:avLst/>
          </a:prstGeom>
          <a:noFill/>
        </p:spPr>
        <p:txBody>
          <a:bodyPr wrap="square" rtlCol="0">
            <a:spAutoFit/>
          </a:bodyPr>
          <a:lstStyle/>
          <a:p>
            <a:pPr algn="just"/>
            <a:r>
              <a:rPr lang="sk-SK" sz="1000" dirty="0">
                <a:solidFill>
                  <a:schemeClr val="accent2">
                    <a:lumMod val="75000"/>
                  </a:schemeClr>
                </a:solidFill>
              </a:rPr>
              <a:t>Triedený zber odpadov na Slovensku nie je jednotný a odpady sa zbierajú v rôznych kombináciách. </a:t>
            </a:r>
          </a:p>
          <a:p>
            <a:pPr algn="just"/>
            <a:endParaRPr lang="sk-SK" sz="1000" dirty="0">
              <a:solidFill>
                <a:schemeClr val="accent2">
                  <a:lumMod val="75000"/>
                </a:schemeClr>
              </a:solidFill>
            </a:endParaRPr>
          </a:p>
          <a:p>
            <a:pPr algn="just"/>
            <a:r>
              <a:rPr lang="sk-SK" sz="1000" dirty="0">
                <a:solidFill>
                  <a:schemeClr val="accent2">
                    <a:lumMod val="75000"/>
                  </a:schemeClr>
                </a:solidFill>
              </a:rPr>
              <a:t>Z tohto dôvodu sme </a:t>
            </a:r>
            <a:r>
              <a:rPr lang="sk-SK" sz="1000" b="1" dirty="0">
                <a:solidFill>
                  <a:schemeClr val="accent2">
                    <a:lumMod val="75000"/>
                  </a:schemeClr>
                </a:solidFill>
              </a:rPr>
              <a:t>Alchýmiu triedenia komunálnych odpadov pripravili vo všetkých kombináciách</a:t>
            </a:r>
            <a:r>
              <a:rPr lang="sk-SK" sz="1000" dirty="0">
                <a:solidFill>
                  <a:schemeClr val="accent2">
                    <a:lumMod val="75000"/>
                  </a:schemeClr>
                </a:solidFill>
              </a:rPr>
              <a:t>, s ktorými sa v partnerských samosprávach stretávame.  </a:t>
            </a:r>
          </a:p>
          <a:p>
            <a:pPr algn="just"/>
            <a:endParaRPr lang="sk-SK" sz="1000" dirty="0">
              <a:solidFill>
                <a:schemeClr val="accent2">
                  <a:lumMod val="75000"/>
                </a:schemeClr>
              </a:solidFill>
            </a:endParaRPr>
          </a:p>
          <a:p>
            <a:pPr algn="just"/>
            <a:r>
              <a:rPr lang="sk-SK" sz="1000" dirty="0">
                <a:solidFill>
                  <a:schemeClr val="accent2">
                    <a:lumMod val="75000"/>
                  </a:schemeClr>
                </a:solidFill>
              </a:rPr>
              <a:t>Ak si nie ste istý, aký systém zberu je vo Vašej obci, informácie by mali byť dostupné na webovom sídle obce, ako aj na zberných nádobách (kontajneroch) na triedený zber odpadu. </a:t>
            </a:r>
          </a:p>
          <a:p>
            <a:pPr algn="just"/>
            <a:endParaRPr lang="sk-SK" sz="1000" dirty="0">
              <a:solidFill>
                <a:schemeClr val="accent2">
                  <a:lumMod val="75000"/>
                </a:schemeClr>
              </a:solidFill>
            </a:endParaRPr>
          </a:p>
          <a:p>
            <a:pPr algn="just"/>
            <a:r>
              <a:rPr lang="sk-SK" sz="1000" dirty="0">
                <a:solidFill>
                  <a:schemeClr val="accent2">
                    <a:lumMod val="75000"/>
                  </a:schemeClr>
                </a:solidFill>
              </a:rPr>
              <a:t>V niektorých obciach sa namiesto zberných nádob (kontajnerov) na triedený zber využívajú vrecia.</a:t>
            </a:r>
          </a:p>
          <a:p>
            <a:pPr algn="just"/>
            <a:endParaRPr lang="sk-SK" sz="1000" dirty="0"/>
          </a:p>
          <a:p>
            <a:pPr fontAlgn="ctr"/>
            <a:endParaRPr lang="sk-SK" sz="1000" dirty="0"/>
          </a:p>
          <a:p>
            <a:pPr fontAlgn="ctr"/>
            <a:endParaRPr lang="sk-SK" sz="1000" dirty="0"/>
          </a:p>
          <a:p>
            <a:pPr fontAlgn="ctr"/>
            <a:r>
              <a:rPr lang="sk-SK" sz="1000" dirty="0"/>
              <a:t>A </a:t>
            </a:r>
            <a:r>
              <a:rPr lang="sk-SK" sz="1000" dirty="0">
                <a:latin typeface="Candara" panose="020E0502030303020204" pitchFamily="34" charset="0"/>
              </a:rPr>
              <a:t>–</a:t>
            </a:r>
            <a:r>
              <a:rPr lang="sk-SK" sz="1000" dirty="0"/>
              <a:t> Papier, sklo</a:t>
            </a:r>
            <a:r>
              <a:rPr lang="en-US" sz="1000" dirty="0"/>
              <a:t>,</a:t>
            </a:r>
            <a:r>
              <a:rPr lang="sk-SK" sz="1000" dirty="0"/>
              <a:t> kovy, kombinovaný zber plasty a nápojové kartóny (VKM)</a:t>
            </a:r>
          </a:p>
          <a:p>
            <a:pPr fontAlgn="ctr"/>
            <a:endParaRPr lang="sk-SK" sz="1000" dirty="0"/>
          </a:p>
          <a:p>
            <a:pPr fontAlgn="ctr"/>
            <a:r>
              <a:rPr lang="sk-SK" sz="1000" dirty="0"/>
              <a:t>B </a:t>
            </a:r>
            <a:r>
              <a:rPr lang="sk-SK" sz="1000" dirty="0">
                <a:latin typeface="Candara" panose="020E0502030303020204" pitchFamily="34" charset="0"/>
              </a:rPr>
              <a:t>– </a:t>
            </a:r>
            <a:r>
              <a:rPr lang="sk-SK" sz="1000" dirty="0"/>
              <a:t>Papier, sklo, nápojové kartóny (VKM), kombinovaný zber plasty a kovy </a:t>
            </a:r>
          </a:p>
          <a:p>
            <a:pPr fontAlgn="ctr"/>
            <a:endParaRPr lang="sk-SK" sz="1000" dirty="0"/>
          </a:p>
          <a:p>
            <a:pPr fontAlgn="ctr"/>
            <a:r>
              <a:rPr lang="sk-SK" sz="1200" b="1" dirty="0"/>
              <a:t>C </a:t>
            </a:r>
            <a:r>
              <a:rPr lang="sk-SK" sz="1200" dirty="0">
                <a:latin typeface="Candara" panose="020E0502030303020204" pitchFamily="34" charset="0"/>
              </a:rPr>
              <a:t>– </a:t>
            </a:r>
            <a:r>
              <a:rPr lang="sk-SK" sz="1200" b="1" dirty="0"/>
              <a:t>Papier, sklo, kombinovaný zber plasty, kovy, nápojové kartóny     </a:t>
            </a:r>
          </a:p>
          <a:p>
            <a:pPr fontAlgn="ctr"/>
            <a:r>
              <a:rPr lang="sk-SK" sz="1200" b="1" dirty="0"/>
              <a:t>      (VKM)</a:t>
            </a:r>
          </a:p>
          <a:p>
            <a:pPr fontAlgn="ctr"/>
            <a:endParaRPr lang="sk-SK" sz="1000" dirty="0"/>
          </a:p>
          <a:p>
            <a:pPr fontAlgn="ctr"/>
            <a:r>
              <a:rPr lang="sk-SK" sz="1000" dirty="0"/>
              <a:t>D </a:t>
            </a:r>
            <a:r>
              <a:rPr lang="sk-SK" sz="1000" dirty="0">
                <a:latin typeface="Candara" panose="020E0502030303020204" pitchFamily="34" charset="0"/>
              </a:rPr>
              <a:t>–</a:t>
            </a:r>
            <a:r>
              <a:rPr lang="sk-SK" sz="1000" dirty="0"/>
              <a:t> Papier, sklo, plasty, kombinovaný zber kovy a nápojové kartóny (VKM)</a:t>
            </a:r>
          </a:p>
          <a:p>
            <a:pPr fontAlgn="ctr"/>
            <a:endParaRPr lang="sk-SK" sz="1000" dirty="0"/>
          </a:p>
          <a:p>
            <a:pPr fontAlgn="ctr"/>
            <a:r>
              <a:rPr lang="sk-SK" sz="1000" dirty="0"/>
              <a:t>E </a:t>
            </a:r>
            <a:r>
              <a:rPr lang="sk-SK" sz="1000" dirty="0">
                <a:latin typeface="Candara" panose="020E0502030303020204" pitchFamily="34" charset="0"/>
              </a:rPr>
              <a:t>– </a:t>
            </a:r>
            <a:r>
              <a:rPr lang="pl-PL" sz="1000" dirty="0"/>
              <a:t>Papier, sklo, plasty, kovy, </a:t>
            </a:r>
            <a:r>
              <a:rPr lang="sk-SK" sz="1000" dirty="0"/>
              <a:t>nápojové kartóny (VKM</a:t>
            </a:r>
            <a:r>
              <a:rPr lang="pl-PL" sz="1000" dirty="0"/>
              <a:t>)</a:t>
            </a:r>
          </a:p>
          <a:p>
            <a:pPr fontAlgn="ctr"/>
            <a:endParaRPr lang="pl-PL" sz="1000" dirty="0"/>
          </a:p>
          <a:p>
            <a:pPr fontAlgn="ctr"/>
            <a:r>
              <a:rPr lang="sk-SK" sz="1000" dirty="0"/>
              <a:t>F – Mobilný zber papiera + zvyšné komodity v jednej z kombinácií A – E *</a:t>
            </a:r>
          </a:p>
          <a:p>
            <a:pPr fontAlgn="ctr"/>
            <a:endParaRPr lang="sk-SK" sz="1000" dirty="0"/>
          </a:p>
          <a:p>
            <a:pPr algn="just"/>
            <a:endParaRPr lang="sk-SK" sz="1000" dirty="0"/>
          </a:p>
          <a:p>
            <a:endParaRPr lang="en-US" sz="1000" dirty="0">
              <a:latin typeface="Candara" panose="020E0502030303020204" pitchFamily="34" charset="0"/>
            </a:endParaRPr>
          </a:p>
        </p:txBody>
      </p:sp>
      <p:sp>
        <p:nvSpPr>
          <p:cNvPr id="27" name="TextBox 51">
            <a:extLst>
              <a:ext uri="{FF2B5EF4-FFF2-40B4-BE49-F238E27FC236}">
                <a16:creationId xmlns="" xmlns:a16="http://schemas.microsoft.com/office/drawing/2014/main" id="{376465AC-9CF6-4639-9C0B-B5DDCE35791D}"/>
              </a:ext>
            </a:extLst>
          </p:cNvPr>
          <p:cNvSpPr txBox="1"/>
          <p:nvPr/>
        </p:nvSpPr>
        <p:spPr>
          <a:xfrm>
            <a:off x="2801274" y="1025953"/>
            <a:ext cx="2668797" cy="646331"/>
          </a:xfrm>
          <a:prstGeom prst="rect">
            <a:avLst/>
          </a:prstGeom>
          <a:noFill/>
        </p:spPr>
        <p:txBody>
          <a:bodyPr wrap="square" rtlCol="0">
            <a:spAutoFit/>
          </a:bodyPr>
          <a:lstStyle/>
          <a:p>
            <a:r>
              <a:rPr lang="sk-SK" dirty="0">
                <a:solidFill>
                  <a:schemeClr val="tx1">
                    <a:lumMod val="50000"/>
                    <a:lumOff val="50000"/>
                  </a:schemeClr>
                </a:solidFill>
              </a:rPr>
              <a:t>triedeného zberu komunálnych odpadov</a:t>
            </a:r>
          </a:p>
        </p:txBody>
      </p:sp>
      <p:sp>
        <p:nvSpPr>
          <p:cNvPr id="28" name="BlokTextu 27">
            <a:extLst>
              <a:ext uri="{FF2B5EF4-FFF2-40B4-BE49-F238E27FC236}">
                <a16:creationId xmlns="" xmlns:a16="http://schemas.microsoft.com/office/drawing/2014/main" id="{7DADEA5B-D0BC-497B-8D48-E9956B51A189}"/>
              </a:ext>
            </a:extLst>
          </p:cNvPr>
          <p:cNvSpPr txBox="1"/>
          <p:nvPr/>
        </p:nvSpPr>
        <p:spPr>
          <a:xfrm>
            <a:off x="1975736" y="8147713"/>
            <a:ext cx="4539676" cy="553998"/>
          </a:xfrm>
          <a:prstGeom prst="rect">
            <a:avLst/>
          </a:prstGeom>
          <a:noFill/>
        </p:spPr>
        <p:txBody>
          <a:bodyPr wrap="square" rtlCol="0">
            <a:spAutoFit/>
          </a:bodyPr>
          <a:lstStyle/>
          <a:p>
            <a:r>
              <a:rPr lang="sk-SK" sz="1000" dirty="0"/>
              <a:t>* Kombinácia F predstavuje zriedkavý systém zberu triedenej zložky odpadu. </a:t>
            </a:r>
            <a:br>
              <a:rPr lang="sk-SK" sz="1000" dirty="0"/>
            </a:br>
            <a:r>
              <a:rPr lang="sk-SK" sz="1000" dirty="0"/>
              <a:t>V tomto prípade sa papier nezbiera do zberných nádob (resp. do vriec), ale občania odovzdávajú papier prostredníctvom mobilného zberu.</a:t>
            </a:r>
          </a:p>
        </p:txBody>
      </p:sp>
      <p:sp>
        <p:nvSpPr>
          <p:cNvPr id="30" name="BlokTextu 29">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84183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a:xfrm>
            <a:off x="4839969" y="9228954"/>
            <a:ext cx="1543050" cy="527403"/>
          </a:xfrm>
        </p:spPr>
        <p:txBody>
          <a:bodyPr/>
          <a:lstStyle/>
          <a:p>
            <a:fld id="{B294E517-C093-48A8-8981-F9467ED2D438}" type="slidenum">
              <a:rPr lang="cs-CZ" smtClean="0">
                <a:latin typeface="Candara" panose="020E0502030303020204" pitchFamily="34" charset="0"/>
              </a:rPr>
              <a:t>4</a:t>
            </a:fld>
            <a:endParaRPr lang="cs-CZ" dirty="0">
              <a:latin typeface="Candara" panose="020E0502030303020204" pitchFamily="34" charset="0"/>
            </a:endParaRPr>
          </a:p>
        </p:txBody>
      </p:sp>
      <p:sp>
        <p:nvSpPr>
          <p:cNvPr id="8" name="Podnadpis 2"/>
          <p:cNvSpPr txBox="1">
            <a:spLocks/>
          </p:cNvSpPr>
          <p:nvPr/>
        </p:nvSpPr>
        <p:spPr>
          <a:xfrm>
            <a:off x="471488" y="2075308"/>
            <a:ext cx="5990272" cy="551052"/>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k-SK" sz="1200" dirty="0">
                <a:latin typeface="Candara" panose="020E0502030303020204" pitchFamily="34" charset="0"/>
              </a:rPr>
              <a:t>Najdôležitejšie je </a:t>
            </a:r>
            <a:r>
              <a:rPr lang="sk-SK" sz="1200" b="1" dirty="0">
                <a:latin typeface="Candara" panose="020E0502030303020204" pitchFamily="34" charset="0"/>
              </a:rPr>
              <a:t>vzniku odpadu predchádzať </a:t>
            </a:r>
            <a:r>
              <a:rPr lang="sk-SK" sz="1200" dirty="0">
                <a:latin typeface="Candara" panose="020E0502030303020204" pitchFamily="34" charset="0"/>
              </a:rPr>
              <a:t>a až následne </a:t>
            </a:r>
            <a:r>
              <a:rPr lang="sk-SK" sz="1200" b="1" dirty="0">
                <a:latin typeface="Candara" panose="020E0502030303020204" pitchFamily="34" charset="0"/>
              </a:rPr>
              <a:t>triediť a recyklovať.</a:t>
            </a:r>
            <a:r>
              <a:rPr lang="sk-SK" sz="1200" dirty="0">
                <a:latin typeface="Candara" panose="020E0502030303020204" pitchFamily="34" charset="0"/>
              </a:rPr>
              <a:t/>
            </a:r>
            <a:br>
              <a:rPr lang="sk-SK" sz="1200" dirty="0">
                <a:latin typeface="Candara" panose="020E0502030303020204" pitchFamily="34" charset="0"/>
              </a:rPr>
            </a:br>
            <a:r>
              <a:rPr lang="sk-SK" sz="1200" dirty="0">
                <a:latin typeface="Candara" panose="020E0502030303020204" pitchFamily="34" charset="0"/>
              </a:rPr>
              <a:t>Snažíme sa o to, aby nám vznikalo minimum zmesového komunálneho odpadu.</a:t>
            </a:r>
          </a:p>
        </p:txBody>
      </p:sp>
      <p:sp>
        <p:nvSpPr>
          <p:cNvPr id="9" name="Podnadpis 2"/>
          <p:cNvSpPr txBox="1">
            <a:spLocks/>
          </p:cNvSpPr>
          <p:nvPr/>
        </p:nvSpPr>
        <p:spPr>
          <a:xfrm>
            <a:off x="848043" y="2701985"/>
            <a:ext cx="5161915" cy="477018"/>
          </a:xfrm>
          <a:prstGeom prst="rect">
            <a:avLst/>
          </a:prstGeom>
          <a:noFill/>
          <a:ln>
            <a:no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k-SK" sz="1200">
                <a:latin typeface="Candara" panose="020E0502030303020204" pitchFamily="34" charset="0"/>
              </a:rPr>
              <a:t>Aby sme to dosiahli, aj u nás doma sa riadime 5 pravidlami, tzv. </a:t>
            </a:r>
            <a:r>
              <a:rPr lang="sk-SK" sz="1200" b="1">
                <a:latin typeface="Candara" panose="020E0502030303020204" pitchFamily="34" charset="0"/>
              </a:rPr>
              <a:t>5R</a:t>
            </a:r>
            <a:r>
              <a:rPr lang="sk-SK" sz="1200">
                <a:latin typeface="Candara" panose="020E0502030303020204" pitchFamily="34" charset="0"/>
              </a:rPr>
              <a:t>:</a:t>
            </a:r>
          </a:p>
        </p:txBody>
      </p:sp>
      <p:sp>
        <p:nvSpPr>
          <p:cNvPr id="11" name="Zaoblený obdĺžnik 10"/>
          <p:cNvSpPr/>
          <p:nvPr/>
        </p:nvSpPr>
        <p:spPr>
          <a:xfrm>
            <a:off x="433704" y="3258687"/>
            <a:ext cx="1318896" cy="10984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a:solidFill>
                  <a:schemeClr val="bg1"/>
                </a:solidFill>
                <a:latin typeface="Candara" panose="020E0502030303020204" pitchFamily="34" charset="0"/>
              </a:rPr>
              <a:t>REFUSE</a:t>
            </a:r>
            <a:r>
              <a:rPr lang="sk-SK" dirty="0">
                <a:solidFill>
                  <a:schemeClr val="bg1"/>
                </a:solidFill>
                <a:latin typeface="Candara" panose="020E0502030303020204" pitchFamily="34" charset="0"/>
              </a:rPr>
              <a:t> </a:t>
            </a:r>
            <a:r>
              <a:rPr lang="sk-SK" sz="1400" dirty="0">
                <a:solidFill>
                  <a:schemeClr val="bg1"/>
                </a:solidFill>
                <a:latin typeface="Candara" panose="020E0502030303020204" pitchFamily="34" charset="0"/>
              </a:rPr>
              <a:t>(Odmietni)</a:t>
            </a:r>
            <a:endParaRPr lang="cs-CZ" dirty="0">
              <a:solidFill>
                <a:schemeClr val="bg1"/>
              </a:solidFill>
              <a:latin typeface="Candara" panose="020E0502030303020204" pitchFamily="34" charset="0"/>
            </a:endParaRPr>
          </a:p>
        </p:txBody>
      </p:sp>
      <p:sp>
        <p:nvSpPr>
          <p:cNvPr id="17" name="Zaoblený obdĺžnik 16"/>
          <p:cNvSpPr/>
          <p:nvPr/>
        </p:nvSpPr>
        <p:spPr>
          <a:xfrm>
            <a:off x="1897222" y="3313349"/>
            <a:ext cx="4594225" cy="108712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sk-SK" sz="1100" dirty="0">
                <a:solidFill>
                  <a:schemeClr val="tx1"/>
                </a:solidFill>
                <a:latin typeface="Candara" panose="020E0502030303020204" pitchFamily="34" charset="0"/>
              </a:rPr>
              <a:t>Ak si naozaj potrebujem niečo nové kúpiť, zamyslím sa nad obalom, pôvodom, kvalitou, férovosťou a spôsobom výroby a spracovania (čím menej vecí, tým menej problémov s opravami, upratovaním, zabúdaním, čo kde mám a či to mám, ...) a odmietam obaly a výrobky, ktoré vlastne nepotrebujem alebo neviem znovu využiť, vytriediť či skompostovať. Odmietam letáky a reklamné predmety zadarmo.</a:t>
            </a:r>
          </a:p>
        </p:txBody>
      </p:sp>
      <p:sp>
        <p:nvSpPr>
          <p:cNvPr id="18" name="Zaoblený obdĺžnik 17"/>
          <p:cNvSpPr/>
          <p:nvPr/>
        </p:nvSpPr>
        <p:spPr>
          <a:xfrm>
            <a:off x="1897222" y="4451290"/>
            <a:ext cx="4594225" cy="95346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sk-SK" sz="1100" dirty="0">
                <a:solidFill>
                  <a:schemeClr val="tx1"/>
                </a:solidFill>
                <a:latin typeface="Candara" panose="020E0502030303020204" pitchFamily="34" charset="0"/>
              </a:rPr>
              <a:t>Zredukovať množstvo vecí, ktoré kupujem/používam. S každou novou vecou, ktorú kúpim, vzniká odpad </a:t>
            </a:r>
            <a:r>
              <a:rPr lang="sk-SK" sz="1100" dirty="0">
                <a:latin typeface="Candara" panose="020E0502030303020204" pitchFamily="34" charset="0"/>
              </a:rPr>
              <a:t>–</a:t>
            </a:r>
            <a:r>
              <a:rPr lang="sk-SK" sz="1100" dirty="0">
                <a:solidFill>
                  <a:schemeClr val="tx1"/>
                </a:solidFill>
                <a:latin typeface="Candara" panose="020E0502030303020204" pitchFamily="34" charset="0"/>
              </a:rPr>
              <a:t> či už pri procese jej výroby, jej balení alebo jej doprave. Nakoniec sa odpadom stáva aj vec samotná. Preto treba každú kúpu dobre premyslieť a hlavne sa vyhýbať impulzívnemu nakupovaniu a nakupovaniu samoúčelných vecí.</a:t>
            </a:r>
          </a:p>
        </p:txBody>
      </p:sp>
      <p:sp>
        <p:nvSpPr>
          <p:cNvPr id="19" name="Zaoblený obdĺžnik 18"/>
          <p:cNvSpPr/>
          <p:nvPr/>
        </p:nvSpPr>
        <p:spPr>
          <a:xfrm>
            <a:off x="1897222" y="5473293"/>
            <a:ext cx="4594225" cy="108712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sk-SK" sz="1100" dirty="0">
                <a:solidFill>
                  <a:schemeClr val="tx1"/>
                </a:solidFill>
                <a:latin typeface="Candara" panose="020E0502030303020204" pitchFamily="34" charset="0"/>
              </a:rPr>
              <a:t>Veci je dôležité používať opakovane. Ak mi vec doslúžila, pred vyhodením sa zamyslím nad inou možnosťou jej využitia. Napr. sklenený pohár od jogurtu viem ponúknuť niekomu na zaváranie alebo použiť na uskladnenie drobností. Roztrhané tričko môže slúžiť ako výplň do vankúša či handra. Zároveň myslím na to, že každá jednorazová vec má svoju alternatívu na viac použití (slamka, obedár, fľaša na vodu, ...).</a:t>
            </a:r>
          </a:p>
        </p:txBody>
      </p:sp>
      <p:sp>
        <p:nvSpPr>
          <p:cNvPr id="20" name="Zaoblený obdĺžnik 19"/>
          <p:cNvSpPr/>
          <p:nvPr/>
        </p:nvSpPr>
        <p:spPr>
          <a:xfrm>
            <a:off x="1867535" y="6642058"/>
            <a:ext cx="4594225" cy="148519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sk-SK" sz="1100" dirty="0">
                <a:solidFill>
                  <a:schemeClr val="tx1"/>
                </a:solidFill>
                <a:latin typeface="Candara" panose="020E0502030303020204" pitchFamily="34" charset="0"/>
              </a:rPr>
              <a:t>Keď vec doslúžila, snažím sa ju správne vytriediť, aby mohla byť </a:t>
            </a:r>
            <a:r>
              <a:rPr lang="sk-SK" sz="1100" dirty="0" err="1">
                <a:solidFill>
                  <a:schemeClr val="tx1"/>
                </a:solidFill>
                <a:latin typeface="Candara" panose="020E0502030303020204" pitchFamily="34" charset="0"/>
              </a:rPr>
              <a:t>zrecyklovaná</a:t>
            </a:r>
            <a:r>
              <a:rPr lang="sk-SK" sz="1100" dirty="0">
                <a:solidFill>
                  <a:schemeClr val="tx1"/>
                </a:solidFill>
                <a:latin typeface="Candara" panose="020E0502030303020204" pitchFamily="34" charset="0"/>
              </a:rPr>
              <a:t>. Tomu samozrejme predchádza premyslená kúpa, pri ktorej uvážim, či sa viem všetkých súčasti tovaru a obalu zbaviť s čo najmenšou ekologickou stopou. Zmesovému komunálnemu odpadu sa chceme vyhnúť, nakoľko ten končí na skládke odpadov alebo v spaľovni s energetickým zhodnotením. V porovnaní s recykláciou patria oba varianty na nižšie stupne hierarchie nakladania s odpadom, skládka na jej posledný stupeň. </a:t>
            </a:r>
          </a:p>
        </p:txBody>
      </p:sp>
      <p:sp>
        <p:nvSpPr>
          <p:cNvPr id="21" name="Zaoblený obdĺžnik 20"/>
          <p:cNvSpPr/>
          <p:nvPr/>
        </p:nvSpPr>
        <p:spPr>
          <a:xfrm>
            <a:off x="1897222" y="8218720"/>
            <a:ext cx="4594225" cy="945789"/>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sk-SK" sz="1100" dirty="0">
                <a:solidFill>
                  <a:schemeClr val="tx1"/>
                </a:solidFill>
                <a:latin typeface="Candara" panose="020E0502030303020204" pitchFamily="34" charset="0"/>
              </a:rPr>
              <a:t>Kompostovanie je riadený proces rozkladu biologicky rozložiteľného odpadu a najlepším spôsobom využitia daného odpadu, t. j. predovšetkým (rastlinného) odpadu z kuchyne a záhrady. Pri kompostovaní sa odpad stáva potravou pre iné organizmy, ktoré z neho vytvoria kvalitné hnojivo aj na pestovanie našej potravy.</a:t>
            </a:r>
          </a:p>
        </p:txBody>
      </p:sp>
      <p:sp>
        <p:nvSpPr>
          <p:cNvPr id="25" name="Zaoblený obdĺžnik 24"/>
          <p:cNvSpPr/>
          <p:nvPr/>
        </p:nvSpPr>
        <p:spPr>
          <a:xfrm>
            <a:off x="433704" y="4461944"/>
            <a:ext cx="1318896" cy="10984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a:solidFill>
                  <a:schemeClr val="bg1"/>
                </a:solidFill>
                <a:latin typeface="Candara" panose="020E0502030303020204" pitchFamily="34" charset="0"/>
              </a:rPr>
              <a:t>REDUCE</a:t>
            </a:r>
            <a:r>
              <a:rPr lang="sk-SK" dirty="0">
                <a:solidFill>
                  <a:schemeClr val="bg1"/>
                </a:solidFill>
                <a:latin typeface="Candara" panose="020E0502030303020204" pitchFamily="34" charset="0"/>
              </a:rPr>
              <a:t> </a:t>
            </a:r>
            <a:r>
              <a:rPr lang="sk-SK" sz="1400" dirty="0">
                <a:solidFill>
                  <a:schemeClr val="bg1"/>
                </a:solidFill>
                <a:latin typeface="Candara" panose="020E0502030303020204" pitchFamily="34" charset="0"/>
              </a:rPr>
              <a:t>(Redukuj)</a:t>
            </a:r>
            <a:endParaRPr lang="cs-CZ" dirty="0">
              <a:solidFill>
                <a:schemeClr val="bg1"/>
              </a:solidFill>
              <a:latin typeface="Candara" panose="020E0502030303020204" pitchFamily="34" charset="0"/>
            </a:endParaRPr>
          </a:p>
        </p:txBody>
      </p:sp>
      <p:sp>
        <p:nvSpPr>
          <p:cNvPr id="26" name="Zaoblený obdĺžnik 25"/>
          <p:cNvSpPr/>
          <p:nvPr/>
        </p:nvSpPr>
        <p:spPr>
          <a:xfrm>
            <a:off x="433704" y="5665201"/>
            <a:ext cx="1318896" cy="10984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a:solidFill>
                  <a:schemeClr val="bg1"/>
                </a:solidFill>
                <a:latin typeface="Candara" panose="020E0502030303020204" pitchFamily="34" charset="0"/>
              </a:rPr>
              <a:t>REUSE</a:t>
            </a:r>
            <a:r>
              <a:rPr lang="sk-SK" dirty="0">
                <a:solidFill>
                  <a:schemeClr val="bg1"/>
                </a:solidFill>
                <a:latin typeface="Candara" panose="020E0502030303020204" pitchFamily="34" charset="0"/>
              </a:rPr>
              <a:t> </a:t>
            </a:r>
            <a:r>
              <a:rPr lang="sk-SK" sz="1400" dirty="0">
                <a:solidFill>
                  <a:schemeClr val="bg1"/>
                </a:solidFill>
                <a:latin typeface="Candara" panose="020E0502030303020204" pitchFamily="34" charset="0"/>
              </a:rPr>
              <a:t>(Znovu využi)</a:t>
            </a:r>
            <a:endParaRPr lang="cs-CZ" dirty="0">
              <a:solidFill>
                <a:schemeClr val="bg1"/>
              </a:solidFill>
              <a:latin typeface="Candara" panose="020E0502030303020204" pitchFamily="34" charset="0"/>
            </a:endParaRPr>
          </a:p>
        </p:txBody>
      </p:sp>
      <p:sp>
        <p:nvSpPr>
          <p:cNvPr id="27" name="Zaoblený obdĺžnik 26"/>
          <p:cNvSpPr/>
          <p:nvPr/>
        </p:nvSpPr>
        <p:spPr>
          <a:xfrm>
            <a:off x="433704" y="6868458"/>
            <a:ext cx="1318896" cy="10984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a:solidFill>
                  <a:schemeClr val="bg1"/>
                </a:solidFill>
                <a:latin typeface="Candara" panose="020E0502030303020204" pitchFamily="34" charset="0"/>
              </a:rPr>
              <a:t>RECYCLE</a:t>
            </a:r>
          </a:p>
          <a:p>
            <a:pPr algn="ctr"/>
            <a:r>
              <a:rPr lang="sk-SK" sz="1400" dirty="0">
                <a:solidFill>
                  <a:schemeClr val="bg1"/>
                </a:solidFill>
                <a:latin typeface="Candara" panose="020E0502030303020204" pitchFamily="34" charset="0"/>
              </a:rPr>
              <a:t>(Recykluj)</a:t>
            </a:r>
            <a:endParaRPr lang="cs-CZ" dirty="0">
              <a:solidFill>
                <a:schemeClr val="bg1"/>
              </a:solidFill>
              <a:latin typeface="Candara" panose="020E0502030303020204" pitchFamily="34" charset="0"/>
            </a:endParaRPr>
          </a:p>
        </p:txBody>
      </p:sp>
      <p:sp>
        <p:nvSpPr>
          <p:cNvPr id="28" name="Zaoblený obdĺžnik 27"/>
          <p:cNvSpPr/>
          <p:nvPr/>
        </p:nvSpPr>
        <p:spPr>
          <a:xfrm>
            <a:off x="433704" y="8071715"/>
            <a:ext cx="1318896" cy="10984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sk-SK" b="1" dirty="0">
                <a:solidFill>
                  <a:schemeClr val="bg1"/>
                </a:solidFill>
                <a:latin typeface="Candara" panose="020E0502030303020204" pitchFamily="34" charset="0"/>
              </a:rPr>
              <a:t>ROT</a:t>
            </a:r>
          </a:p>
          <a:p>
            <a:pPr algn="ctr"/>
            <a:r>
              <a:rPr lang="cs-CZ" sz="1400" dirty="0">
                <a:solidFill>
                  <a:schemeClr val="bg1"/>
                </a:solidFill>
                <a:latin typeface="Candara" panose="020E0502030303020204" pitchFamily="34" charset="0"/>
              </a:rPr>
              <a:t>(Kompostuj)</a:t>
            </a:r>
            <a:endParaRPr lang="cs-CZ" dirty="0">
              <a:solidFill>
                <a:schemeClr val="bg1"/>
              </a:solidFill>
              <a:latin typeface="Candara" panose="020E0502030303020204" pitchFamily="34" charset="0"/>
            </a:endParaRPr>
          </a:p>
        </p:txBody>
      </p:sp>
      <p:sp>
        <p:nvSpPr>
          <p:cNvPr id="22" name="Oval 21">
            <a:extLst>
              <a:ext uri="{FF2B5EF4-FFF2-40B4-BE49-F238E27FC236}">
                <a16:creationId xmlns="" xmlns:a16="http://schemas.microsoft.com/office/drawing/2014/main" id="{FDB6EC92-6991-4F84-8D2B-677098FDC0AB}"/>
              </a:ext>
            </a:extLst>
          </p:cNvPr>
          <p:cNvSpPr/>
          <p:nvPr/>
        </p:nvSpPr>
        <p:spPr>
          <a:xfrm>
            <a:off x="-518160" y="-253995"/>
            <a:ext cx="2348065" cy="2217423"/>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Candara" panose="020E0502030303020204" pitchFamily="34" charset="0"/>
            </a:endParaRPr>
          </a:p>
        </p:txBody>
      </p:sp>
      <p:pic>
        <p:nvPicPr>
          <p:cNvPr id="23" name="Graphic 22" descr="Recycle">
            <a:extLst>
              <a:ext uri="{FF2B5EF4-FFF2-40B4-BE49-F238E27FC236}">
                <a16:creationId xmlns="" xmlns:a16="http://schemas.microsoft.com/office/drawing/2014/main" id="{792F14DE-C5F0-40F9-8DDD-8B37744EB8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8628" y="219557"/>
            <a:ext cx="1353739" cy="1353739"/>
          </a:xfrm>
          <a:prstGeom prst="rect">
            <a:avLst/>
          </a:prstGeom>
        </p:spPr>
      </p:pic>
      <p:sp>
        <p:nvSpPr>
          <p:cNvPr id="7" name="Nadpis 1"/>
          <p:cNvSpPr txBox="1">
            <a:spLocks/>
          </p:cNvSpPr>
          <p:nvPr/>
        </p:nvSpPr>
        <p:spPr>
          <a:xfrm>
            <a:off x="864088" y="723052"/>
            <a:ext cx="5993912" cy="133536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k-SK" sz="4400" b="1" dirty="0">
                <a:latin typeface="Candara" panose="020E0502030303020204" pitchFamily="34" charset="0"/>
              </a:rPr>
              <a:t>Alchýmia triedenia komunálneho odpadu</a:t>
            </a:r>
            <a:endParaRPr lang="cs-CZ" sz="4400" b="1" dirty="0">
              <a:latin typeface="Candara" panose="020E0502030303020204" pitchFamily="34" charset="0"/>
            </a:endParaRPr>
          </a:p>
        </p:txBody>
      </p:sp>
      <p:sp>
        <p:nvSpPr>
          <p:cNvPr id="24" name="Zástupný symbol päty 4">
            <a:extLst>
              <a:ext uri="{FF2B5EF4-FFF2-40B4-BE49-F238E27FC236}">
                <a16:creationId xmlns="" xmlns:a16="http://schemas.microsoft.com/office/drawing/2014/main" id="{82D1CF31-ABF1-DC47-B798-36997E72A1D0}"/>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29" name="BlokTextu 28">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46500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5</a:t>
            </a:fld>
            <a:endParaRPr lang="cs-CZ">
              <a:latin typeface="Candara" panose="020E0502030303020204" pitchFamily="34" charset="0"/>
            </a:endParaRPr>
          </a:p>
        </p:txBody>
      </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5" y="176880"/>
            <a:ext cx="2176982" cy="830997"/>
          </a:xfrm>
          <a:prstGeom prst="rect">
            <a:avLst/>
          </a:prstGeom>
          <a:noFill/>
        </p:spPr>
        <p:txBody>
          <a:bodyPr wrap="square" rtlCol="0">
            <a:spAutoFit/>
          </a:bodyPr>
          <a:lstStyle/>
          <a:p>
            <a:r>
              <a:rPr lang="sk-SK" sz="4800" dirty="0">
                <a:solidFill>
                  <a:schemeClr val="accent1">
                    <a:lumMod val="75000"/>
                  </a:schemeClr>
                </a:solidFill>
                <a:latin typeface="Candara" panose="020E0502030303020204" pitchFamily="34" charset="0"/>
              </a:rPr>
              <a:t>Papier</a:t>
            </a:r>
            <a:endParaRPr lang="en-US" sz="4800" dirty="0">
              <a:solidFill>
                <a:schemeClr val="accent1">
                  <a:lumMod val="75000"/>
                </a:schemeClr>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4" y="1025953"/>
            <a:ext cx="2732751" cy="923330"/>
          </a:xfrm>
          <a:prstGeom prst="rect">
            <a:avLst/>
          </a:prstGeom>
          <a:noFill/>
        </p:spPr>
        <p:txBody>
          <a:bodyPr wrap="square" rtlCol="0">
            <a:spAutoFit/>
          </a:bodyPr>
          <a:lstStyle/>
          <a:p>
            <a:r>
              <a:rPr lang="sk-SK" dirty="0">
                <a:solidFill>
                  <a:schemeClr val="accent1">
                    <a:lumMod val="75000"/>
                  </a:schemeClr>
                </a:solidFill>
                <a:latin typeface="Candara" panose="020E0502030303020204" pitchFamily="34" charset="0"/>
              </a:rPr>
              <a:t>Papierový odpad umiestňujeme do </a:t>
            </a:r>
            <a:r>
              <a:rPr lang="sk-SK" b="1" dirty="0">
                <a:solidFill>
                  <a:schemeClr val="accent1">
                    <a:lumMod val="75000"/>
                  </a:schemeClr>
                </a:solidFill>
                <a:latin typeface="Candara" panose="020E0502030303020204" pitchFamily="34" charset="0"/>
              </a:rPr>
              <a:t>modrých</a:t>
            </a:r>
            <a:r>
              <a:rPr lang="sk-SK" dirty="0">
                <a:solidFill>
                  <a:schemeClr val="accent1">
                    <a:lumMod val="75000"/>
                  </a:schemeClr>
                </a:solidFill>
                <a:latin typeface="Candara" panose="020E0502030303020204" pitchFamily="34" charset="0"/>
              </a:rPr>
              <a:t> zberných nádob</a:t>
            </a:r>
          </a:p>
        </p:txBody>
      </p:sp>
      <p:pic>
        <p:nvPicPr>
          <p:cNvPr id="61" name="Graphic 60" descr="Document">
            <a:extLst>
              <a:ext uri="{FF2B5EF4-FFF2-40B4-BE49-F238E27FC236}">
                <a16:creationId xmlns="" xmlns:a16="http://schemas.microsoft.com/office/drawing/2014/main" id="{184744BA-77A0-42AC-8107-07E70D12B5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152961" y="12562"/>
            <a:ext cx="1632451" cy="1632451"/>
          </a:xfrm>
          <a:prstGeom prst="rect">
            <a:avLst/>
          </a:prstGeom>
        </p:spPr>
      </p:pic>
      <p:pic>
        <p:nvPicPr>
          <p:cNvPr id="37" name="Graphic 36" descr="Open envelope">
            <a:extLst>
              <a:ext uri="{FF2B5EF4-FFF2-40B4-BE49-F238E27FC236}">
                <a16:creationId xmlns="" xmlns:a16="http://schemas.microsoft.com/office/drawing/2014/main" id="{0499B7CA-E814-7E4B-8057-1BC79D3F45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871919">
            <a:off x="1169366" y="7354189"/>
            <a:ext cx="1632451" cy="1632451"/>
          </a:xfrm>
          <a:prstGeom prst="rect">
            <a:avLst/>
          </a:prstGeom>
        </p:spPr>
      </p:pic>
      <p:pic>
        <p:nvPicPr>
          <p:cNvPr id="41" name="Graphic 40" descr="Books">
            <a:extLst>
              <a:ext uri="{FF2B5EF4-FFF2-40B4-BE49-F238E27FC236}">
                <a16:creationId xmlns="" xmlns:a16="http://schemas.microsoft.com/office/drawing/2014/main" id="{FA623756-B789-A045-B0CF-F5A62963E5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43463" y="7453951"/>
            <a:ext cx="1632451" cy="1632451"/>
          </a:xfrm>
          <a:prstGeom prst="rect">
            <a:avLst/>
          </a:prstGeom>
        </p:spPr>
      </p:pic>
      <p:pic>
        <p:nvPicPr>
          <p:cNvPr id="44" name="Graphic 43" descr="Present">
            <a:extLst>
              <a:ext uri="{FF2B5EF4-FFF2-40B4-BE49-F238E27FC236}">
                <a16:creationId xmlns="" xmlns:a16="http://schemas.microsoft.com/office/drawing/2014/main" id="{64C41C77-5A63-DE49-8F31-6E8F9C793B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938525" y="4724432"/>
            <a:ext cx="1632451" cy="1632451"/>
          </a:xfrm>
          <a:prstGeom prst="rect">
            <a:avLst/>
          </a:prstGeom>
        </p:spPr>
      </p:pic>
      <p:pic>
        <p:nvPicPr>
          <p:cNvPr id="49" name="Graphic 48" descr="Map with pin">
            <a:extLst>
              <a:ext uri="{FF2B5EF4-FFF2-40B4-BE49-F238E27FC236}">
                <a16:creationId xmlns="" xmlns:a16="http://schemas.microsoft.com/office/drawing/2014/main" id="{9C5B4198-7236-CE41-96D5-91DF5FF71F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rot="20642120">
            <a:off x="4798918" y="2441758"/>
            <a:ext cx="1632451" cy="1632451"/>
          </a:xfrm>
          <a:prstGeom prst="rect">
            <a:avLst/>
          </a:prstGeom>
        </p:spPr>
      </p:pic>
      <p:grpSp>
        <p:nvGrpSpPr>
          <p:cNvPr id="50" name="Group 49">
            <a:extLst>
              <a:ext uri="{FF2B5EF4-FFF2-40B4-BE49-F238E27FC236}">
                <a16:creationId xmlns="" xmlns:a16="http://schemas.microsoft.com/office/drawing/2014/main" id="{1CDEFD02-D0B2-C04A-9857-D35F594421F6}"/>
              </a:ext>
            </a:extLst>
          </p:cNvPr>
          <p:cNvGrpSpPr/>
          <p:nvPr/>
        </p:nvGrpSpPr>
        <p:grpSpPr>
          <a:xfrm>
            <a:off x="323729" y="2273459"/>
            <a:ext cx="1141249" cy="1450369"/>
            <a:chOff x="601016" y="3733922"/>
            <a:chExt cx="1141249" cy="1450369"/>
          </a:xfrm>
        </p:grpSpPr>
        <p:grpSp>
          <p:nvGrpSpPr>
            <p:cNvPr id="53" name="Group 52">
              <a:extLst>
                <a:ext uri="{FF2B5EF4-FFF2-40B4-BE49-F238E27FC236}">
                  <a16:creationId xmlns="" xmlns:a16="http://schemas.microsoft.com/office/drawing/2014/main" id="{3771EFD6-F45E-B44A-93EF-283F1B22708F}"/>
                </a:ext>
              </a:extLst>
            </p:cNvPr>
            <p:cNvGrpSpPr/>
            <p:nvPr/>
          </p:nvGrpSpPr>
          <p:grpSpPr>
            <a:xfrm>
              <a:off x="631640" y="4104291"/>
              <a:ext cx="1080000" cy="1080000"/>
              <a:chOff x="1097135" y="3528060"/>
              <a:chExt cx="1080000" cy="1080000"/>
            </a:xfrm>
          </p:grpSpPr>
          <p:sp>
            <p:nvSpPr>
              <p:cNvPr id="55" name="Oval 54">
                <a:extLst>
                  <a:ext uri="{FF2B5EF4-FFF2-40B4-BE49-F238E27FC236}">
                    <a16:creationId xmlns="" xmlns:a16="http://schemas.microsoft.com/office/drawing/2014/main" id="{15F42265-3B27-F645-83D9-D1D098A82A66}"/>
                  </a:ext>
                </a:extLst>
              </p:cNvPr>
              <p:cNvSpPr/>
              <p:nvPr/>
            </p:nvSpPr>
            <p:spPr>
              <a:xfrm>
                <a:off x="1097135" y="3528060"/>
                <a:ext cx="1080000" cy="10800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atin typeface="Candara" panose="020E0502030303020204" pitchFamily="34" charset="0"/>
                </a:endParaRPr>
              </a:p>
            </p:txBody>
          </p:sp>
          <p:pic>
            <p:nvPicPr>
              <p:cNvPr id="56" name="Graphic 55" descr="Checkmark">
                <a:extLst>
                  <a:ext uri="{FF2B5EF4-FFF2-40B4-BE49-F238E27FC236}">
                    <a16:creationId xmlns="" xmlns:a16="http://schemas.microsoft.com/office/drawing/2014/main" id="{F0F36B10-0E34-694E-87A8-87667F85130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268341" y="3699265"/>
                <a:ext cx="737589" cy="737589"/>
              </a:xfrm>
              <a:prstGeom prst="rect">
                <a:avLst/>
              </a:prstGeom>
            </p:spPr>
          </p:pic>
        </p:grpSp>
        <p:sp>
          <p:nvSpPr>
            <p:cNvPr id="54" name="TextBox 53">
              <a:extLst>
                <a:ext uri="{FF2B5EF4-FFF2-40B4-BE49-F238E27FC236}">
                  <a16:creationId xmlns="" xmlns:a16="http://schemas.microsoft.com/office/drawing/2014/main" id="{57455507-83AC-A845-92BA-512D163D24F9}"/>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57" name="Group 56">
            <a:extLst>
              <a:ext uri="{FF2B5EF4-FFF2-40B4-BE49-F238E27FC236}">
                <a16:creationId xmlns="" xmlns:a16="http://schemas.microsoft.com/office/drawing/2014/main" id="{33531578-85A3-DC46-A75B-4A0C5EC2F0B3}"/>
              </a:ext>
            </a:extLst>
          </p:cNvPr>
          <p:cNvGrpSpPr/>
          <p:nvPr/>
        </p:nvGrpSpPr>
        <p:grpSpPr>
          <a:xfrm>
            <a:off x="132239" y="4754353"/>
            <a:ext cx="1456897" cy="1431387"/>
            <a:chOff x="1716878" y="5227562"/>
            <a:chExt cx="1456897" cy="1431387"/>
          </a:xfrm>
        </p:grpSpPr>
        <p:grpSp>
          <p:nvGrpSpPr>
            <p:cNvPr id="58" name="Group 57">
              <a:extLst>
                <a:ext uri="{FF2B5EF4-FFF2-40B4-BE49-F238E27FC236}">
                  <a16:creationId xmlns="" xmlns:a16="http://schemas.microsoft.com/office/drawing/2014/main" id="{7DA20885-D71A-D249-80B8-83BAD11CF95D}"/>
                </a:ext>
              </a:extLst>
            </p:cNvPr>
            <p:cNvGrpSpPr/>
            <p:nvPr/>
          </p:nvGrpSpPr>
          <p:grpSpPr>
            <a:xfrm>
              <a:off x="1871663" y="5578949"/>
              <a:ext cx="1080000" cy="1080000"/>
              <a:chOff x="4079626" y="3527329"/>
              <a:chExt cx="1080000" cy="1080000"/>
            </a:xfrm>
          </p:grpSpPr>
          <p:sp>
            <p:nvSpPr>
              <p:cNvPr id="60" name="Oval 59">
                <a:extLst>
                  <a:ext uri="{FF2B5EF4-FFF2-40B4-BE49-F238E27FC236}">
                    <a16:creationId xmlns="" xmlns:a16="http://schemas.microsoft.com/office/drawing/2014/main" id="{D6E4D24A-7DFC-5A47-AC3D-647D5E37E82B}"/>
                  </a:ext>
                </a:extLst>
              </p:cNvPr>
              <p:cNvSpPr/>
              <p:nvPr/>
            </p:nvSpPr>
            <p:spPr>
              <a:xfrm>
                <a:off x="4079626" y="3527329"/>
                <a:ext cx="1080000" cy="10800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atin typeface="Candara" panose="020E0502030303020204" pitchFamily="34" charset="0"/>
                </a:endParaRPr>
              </a:p>
            </p:txBody>
          </p:sp>
          <p:pic>
            <p:nvPicPr>
              <p:cNvPr id="62" name="Graphic 61" descr="Close">
                <a:extLst>
                  <a:ext uri="{FF2B5EF4-FFF2-40B4-BE49-F238E27FC236}">
                    <a16:creationId xmlns="" xmlns:a16="http://schemas.microsoft.com/office/drawing/2014/main" id="{38665657-0895-B344-BC28-7B3933D783B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4250832" y="3698535"/>
                <a:ext cx="737589" cy="737589"/>
              </a:xfrm>
              <a:prstGeom prst="rect">
                <a:avLst/>
              </a:prstGeom>
            </p:spPr>
          </p:pic>
        </p:grpSp>
        <p:sp>
          <p:nvSpPr>
            <p:cNvPr id="59" name="TextBox 58">
              <a:extLst>
                <a:ext uri="{FF2B5EF4-FFF2-40B4-BE49-F238E27FC236}">
                  <a16:creationId xmlns="" xmlns:a16="http://schemas.microsoft.com/office/drawing/2014/main" id="{1F4F5013-5472-024A-8CC0-79908D8AC5CF}"/>
                </a:ext>
              </a:extLst>
            </p:cNvPr>
            <p:cNvSpPr txBox="1"/>
            <p:nvPr/>
          </p:nvSpPr>
          <p:spPr>
            <a:xfrm>
              <a:off x="1716878" y="52275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63" name="Group 62">
            <a:extLst>
              <a:ext uri="{FF2B5EF4-FFF2-40B4-BE49-F238E27FC236}">
                <a16:creationId xmlns="" xmlns:a16="http://schemas.microsoft.com/office/drawing/2014/main" id="{856514D0-BAA7-E547-881D-B718D6DBE67F}"/>
              </a:ext>
            </a:extLst>
          </p:cNvPr>
          <p:cNvGrpSpPr/>
          <p:nvPr/>
        </p:nvGrpSpPr>
        <p:grpSpPr>
          <a:xfrm>
            <a:off x="287024" y="2208459"/>
            <a:ext cx="5997952" cy="1761578"/>
            <a:chOff x="287024" y="2792134"/>
            <a:chExt cx="5997952" cy="1761578"/>
          </a:xfrm>
        </p:grpSpPr>
        <p:cxnSp>
          <p:nvCxnSpPr>
            <p:cNvPr id="64" name="Straight Connector 63">
              <a:extLst>
                <a:ext uri="{FF2B5EF4-FFF2-40B4-BE49-F238E27FC236}">
                  <a16:creationId xmlns="" xmlns:a16="http://schemas.microsoft.com/office/drawing/2014/main" id="{CF763500-9C4A-2F40-8D3F-BD5222640C61}"/>
                </a:ext>
              </a:extLst>
            </p:cNvPr>
            <p:cNvCxnSpPr>
              <a:cxnSpLocks/>
            </p:cNvCxnSpPr>
            <p:nvPr/>
          </p:nvCxnSpPr>
          <p:spPr>
            <a:xfrm>
              <a:off x="1814513" y="2792134"/>
              <a:ext cx="0" cy="176157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65" name="Straight Connector 64">
              <a:extLst>
                <a:ext uri="{FF2B5EF4-FFF2-40B4-BE49-F238E27FC236}">
                  <a16:creationId xmlns="" xmlns:a16="http://schemas.microsoft.com/office/drawing/2014/main" id="{450E93F1-1DE1-4E44-89E5-8122E4F15BE4}"/>
                </a:ext>
              </a:extLst>
            </p:cNvPr>
            <p:cNvCxnSpPr>
              <a:cxnSpLocks/>
            </p:cNvCxnSpPr>
            <p:nvPr/>
          </p:nvCxnSpPr>
          <p:spPr>
            <a:xfrm>
              <a:off x="287024" y="2792134"/>
              <a:ext cx="5997952" cy="0"/>
            </a:xfrm>
            <a:prstGeom prst="line">
              <a:avLst/>
            </a:prstGeom>
            <a:ln/>
          </p:spPr>
          <p:style>
            <a:lnRef idx="1">
              <a:schemeClr val="accent5"/>
            </a:lnRef>
            <a:fillRef idx="0">
              <a:schemeClr val="accent5"/>
            </a:fillRef>
            <a:effectRef idx="0">
              <a:schemeClr val="accent5"/>
            </a:effectRef>
            <a:fontRef idx="minor">
              <a:schemeClr val="tx1"/>
            </a:fontRef>
          </p:style>
        </p:cxnSp>
      </p:grpSp>
      <p:grpSp>
        <p:nvGrpSpPr>
          <p:cNvPr id="66" name="Group 65">
            <a:extLst>
              <a:ext uri="{FF2B5EF4-FFF2-40B4-BE49-F238E27FC236}">
                <a16:creationId xmlns="" xmlns:a16="http://schemas.microsoft.com/office/drawing/2014/main" id="{8BAA6E27-4247-0C46-8B2E-E62069677540}"/>
              </a:ext>
            </a:extLst>
          </p:cNvPr>
          <p:cNvGrpSpPr/>
          <p:nvPr/>
        </p:nvGrpSpPr>
        <p:grpSpPr>
          <a:xfrm>
            <a:off x="282897" y="4679418"/>
            <a:ext cx="5997952" cy="1761578"/>
            <a:chOff x="287024" y="2792134"/>
            <a:chExt cx="5997952" cy="1761578"/>
          </a:xfrm>
        </p:grpSpPr>
        <p:cxnSp>
          <p:nvCxnSpPr>
            <p:cNvPr id="67" name="Straight Connector 66">
              <a:extLst>
                <a:ext uri="{FF2B5EF4-FFF2-40B4-BE49-F238E27FC236}">
                  <a16:creationId xmlns="" xmlns:a16="http://schemas.microsoft.com/office/drawing/2014/main" id="{AFF7ABD9-794E-2747-BDA5-2F777F322C18}"/>
                </a:ext>
              </a:extLst>
            </p:cNvPr>
            <p:cNvCxnSpPr>
              <a:cxnSpLocks/>
            </p:cNvCxnSpPr>
            <p:nvPr/>
          </p:nvCxnSpPr>
          <p:spPr>
            <a:xfrm>
              <a:off x="1814513" y="2792134"/>
              <a:ext cx="0" cy="176157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68" name="Straight Connector 67">
              <a:extLst>
                <a:ext uri="{FF2B5EF4-FFF2-40B4-BE49-F238E27FC236}">
                  <a16:creationId xmlns="" xmlns:a16="http://schemas.microsoft.com/office/drawing/2014/main" id="{CF6F7EBC-C8B9-114F-89D9-D753FD5A1E5E}"/>
                </a:ext>
              </a:extLst>
            </p:cNvPr>
            <p:cNvCxnSpPr>
              <a:cxnSpLocks/>
            </p:cNvCxnSpPr>
            <p:nvPr/>
          </p:nvCxnSpPr>
          <p:spPr>
            <a:xfrm>
              <a:off x="287024" y="2792134"/>
              <a:ext cx="5997952" cy="0"/>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69" name="TextBox 68">
            <a:extLst>
              <a:ext uri="{FF2B5EF4-FFF2-40B4-BE49-F238E27FC236}">
                <a16:creationId xmlns="" xmlns:a16="http://schemas.microsoft.com/office/drawing/2014/main" id="{78698BD2-32DE-3C42-97BA-03352DAF75E2}"/>
              </a:ext>
            </a:extLst>
          </p:cNvPr>
          <p:cNvSpPr txBox="1"/>
          <p:nvPr/>
        </p:nvSpPr>
        <p:spPr>
          <a:xfrm>
            <a:off x="1813042" y="2214105"/>
            <a:ext cx="4912707" cy="1785104"/>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výrobky a obaly označené symbolmi: PAP </a:t>
            </a:r>
            <a:r>
              <a:rPr lang="sk-SK" sz="1000" dirty="0">
                <a:latin typeface="Candara" panose="020E0502030303020204" pitchFamily="34" charset="0"/>
              </a:rPr>
              <a:t>(čísla 20 – vlnitá lepenka, 21 – hladká lepenka, 22 – papier) medzi ktoré patrí</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papier, časopisy, noviny, zošity, kancelársky papier, letáky, katalógy, pohľadnice, listy, papierové</a:t>
            </a:r>
            <a:r>
              <a:rPr lang="sk-SK" sz="1000" dirty="0">
                <a:latin typeface="Candara" panose="020E0502030303020204" pitchFamily="34" charset="0"/>
              </a:rPr>
              <a:t> </a:t>
            </a:r>
            <a:r>
              <a:rPr lang="sk-SK" sz="1000" b="1" dirty="0">
                <a:latin typeface="Candara" panose="020E0502030303020204" pitchFamily="34" charset="0"/>
              </a:rPr>
              <a:t>tašky</a:t>
            </a:r>
            <a:r>
              <a:rPr lang="sk-SK" sz="1000" dirty="0">
                <a:latin typeface="Candara" panose="020E0502030303020204" pitchFamily="34" charset="0"/>
              </a:rPr>
              <a:t> (nie darčekové, lebo sú povoskované)</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lepenka a kartón </a:t>
            </a:r>
            <a:r>
              <a:rPr lang="sk-SK" sz="1000" dirty="0">
                <a:latin typeface="Candara" panose="020E0502030303020204" pitchFamily="34" charset="0"/>
              </a:rPr>
              <a:t>(s dôrazom na minimalizáciu objemu, t. j. </a:t>
            </a:r>
            <a:r>
              <a:rPr lang="sk-SK" sz="1000" u="sng" dirty="0">
                <a:latin typeface="Candara" panose="020E0502030303020204" pitchFamily="34" charset="0"/>
              </a:rPr>
              <a:t>stlačené</a:t>
            </a:r>
            <a:r>
              <a:rPr lang="sk-SK" sz="1000" dirty="0">
                <a:latin typeface="Candara" panose="020E0502030303020204" pitchFamily="34" charset="0"/>
              </a:rPr>
              <a:t>)</a:t>
            </a:r>
          </a:p>
          <a:p>
            <a:pPr marL="171450" indent="-171450">
              <a:buFont typeface="Arial" panose="020B0604020202020204" pitchFamily="34" charset="0"/>
              <a:buChar char="•"/>
            </a:pPr>
            <a:r>
              <a:rPr lang="sk-SK" sz="1000" b="1" dirty="0">
                <a:latin typeface="Candara" panose="020E0502030303020204" pitchFamily="34" charset="0"/>
              </a:rPr>
              <a:t>skartovaný papier</a:t>
            </a:r>
          </a:p>
          <a:p>
            <a:pPr marL="171450" indent="-171450">
              <a:buFont typeface="Arial" panose="020B0604020202020204" pitchFamily="34" charset="0"/>
              <a:buChar char="•"/>
            </a:pPr>
            <a:r>
              <a:rPr lang="sk-SK" sz="1000" b="1" dirty="0">
                <a:latin typeface="Candara" panose="020E0502030303020204" pitchFamily="34" charset="0"/>
              </a:rPr>
              <a:t>papierové krabičky a kartónové škatule </a:t>
            </a:r>
            <a:r>
              <a:rPr lang="sk-SK" sz="1000" dirty="0">
                <a:latin typeface="Candara" panose="020E0502030303020204" pitchFamily="34" charset="0"/>
              </a:rPr>
              <a:t>(papierové lepiace pásky môžu ostať; </a:t>
            </a:r>
          </a:p>
          <a:p>
            <a:r>
              <a:rPr lang="sk-SK" sz="1000" dirty="0">
                <a:latin typeface="Candara" panose="020E0502030303020204" pitchFamily="34" charset="0"/>
              </a:rPr>
              <a:t>      s dôrazom na minimalizáciu objemu, t. j. </a:t>
            </a:r>
            <a:r>
              <a:rPr lang="sk-SK" sz="1000" u="sng" dirty="0">
                <a:latin typeface="Candara" panose="020E0502030303020204" pitchFamily="34" charset="0"/>
              </a:rPr>
              <a:t>stlačené</a:t>
            </a:r>
            <a:r>
              <a:rPr lang="sk-SK" sz="1000" dirty="0">
                <a:latin typeface="Candara" panose="020E0502030303020204" pitchFamily="34" charset="0"/>
              </a:rPr>
              <a:t>)</a:t>
            </a:r>
          </a:p>
          <a:p>
            <a:pPr marL="171450" indent="-171450">
              <a:buFont typeface="Arial" panose="020B0604020202020204" pitchFamily="34" charset="0"/>
              <a:buChar char="•"/>
            </a:pPr>
            <a:r>
              <a:rPr lang="sk-SK" sz="1000" b="1" dirty="0">
                <a:latin typeface="Candara" panose="020E0502030303020204" pitchFamily="34" charset="0"/>
              </a:rPr>
              <a:t>obálky s plastovým okienkom</a:t>
            </a:r>
            <a:r>
              <a:rPr lang="sk-SK" sz="1000" dirty="0">
                <a:latin typeface="Candara" panose="020E0502030303020204" pitchFamily="34" charset="0"/>
              </a:rPr>
              <a:t> (okienko tam neprekáža)</a:t>
            </a:r>
          </a:p>
          <a:p>
            <a:pPr marL="171450" indent="-171450">
              <a:buFont typeface="Arial" panose="020B0604020202020204" pitchFamily="34" charset="0"/>
              <a:buChar char="•"/>
            </a:pPr>
            <a:r>
              <a:rPr lang="sk-SK" sz="1000" b="1" dirty="0">
                <a:latin typeface="Candara" panose="020E0502030303020204" pitchFamily="34" charset="0"/>
              </a:rPr>
              <a:t>papiere zopnuté kovovou spinkou v malom množstve </a:t>
            </a:r>
            <a:r>
              <a:rPr lang="sk-SK" sz="1000" dirty="0">
                <a:latin typeface="Candara" panose="020E0502030303020204" pitchFamily="34" charset="0"/>
              </a:rPr>
              <a:t>(malé množstvo spiniek neprekáža, je možné ich aj oddeliť a naložiť s nimi ako s ostatnými kovmi)</a:t>
            </a:r>
          </a:p>
        </p:txBody>
      </p:sp>
      <p:sp>
        <p:nvSpPr>
          <p:cNvPr id="70" name="TextBox 69">
            <a:extLst>
              <a:ext uri="{FF2B5EF4-FFF2-40B4-BE49-F238E27FC236}">
                <a16:creationId xmlns="" xmlns:a16="http://schemas.microsoft.com/office/drawing/2014/main" id="{12676C37-5456-E24C-943A-CB110E6F6C82}"/>
              </a:ext>
            </a:extLst>
          </p:cNvPr>
          <p:cNvSpPr txBox="1"/>
          <p:nvPr/>
        </p:nvSpPr>
        <p:spPr>
          <a:xfrm>
            <a:off x="1796109" y="4714147"/>
            <a:ext cx="4989303" cy="4247317"/>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knihy </a:t>
            </a:r>
            <a:r>
              <a:rPr lang="sk-SK" sz="1000" dirty="0">
                <a:latin typeface="Candara" panose="020E0502030303020204" pitchFamily="34" charset="0"/>
              </a:rPr>
              <a:t>-&gt; požičať /darovať/predať: napr. BAZÁR, SUSEDSKÁ BURZA, BÚDKA NA KNIHY, KNIŽNICA, ANTIKVARIÁT, KNIŽNÁ ZÓNA BEZ PEŇAZÍ, ... v poslednej fáze životnosti učebnice zaniesť do ŠKOLSKÉHO ZBERU a nepoužiteľné knihy na ZBERNÝ DVOR</a:t>
            </a:r>
          </a:p>
          <a:p>
            <a:pPr marL="171450" indent="-171450">
              <a:buFont typeface="Arial" panose="020B0604020202020204" pitchFamily="34" charset="0"/>
              <a:buChar char="•"/>
            </a:pPr>
            <a:r>
              <a:rPr lang="sk-SK" sz="1000" b="1" dirty="0">
                <a:latin typeface="Candara" panose="020E0502030303020204" pitchFamily="34" charset="0"/>
              </a:rPr>
              <a:t>kompostovateľný „papier” </a:t>
            </a:r>
            <a:r>
              <a:rPr lang="sk-SK" sz="1000" dirty="0">
                <a:latin typeface="Candara" panose="020E0502030303020204" pitchFamily="34" charset="0"/>
              </a:rPr>
              <a:t>(z cukrovej trstiny a pod.) – mohol by poškodiť recykláciu    -&gt; KOMPOST alebo ZMESOVÝ KOMUNÁLNY ODPAD</a:t>
            </a:r>
          </a:p>
          <a:p>
            <a:pPr marL="171450" indent="-171450">
              <a:buFont typeface="Arial" panose="020B0604020202020204" pitchFamily="34" charset="0"/>
              <a:buChar char="•"/>
            </a:pPr>
            <a:r>
              <a:rPr lang="sk-SK" sz="1000" b="1" dirty="0">
                <a:latin typeface="Candara" panose="020E0502030303020204" pitchFamily="34" charset="0"/>
              </a:rPr>
              <a:t>mokrý papier </a:t>
            </a:r>
            <a:r>
              <a:rPr lang="sk-SK" sz="1000" dirty="0">
                <a:latin typeface="Candara" panose="020E0502030303020204" pitchFamily="34" charset="0"/>
              </a:rPr>
              <a:t>(lebo má sklon plesnivieť) -&gt; KOMPOST alebo KOZUB, alebo ZMESOVÝ KOMUNÁLNY ODPAD, alebo nechať vyschnúť a pokiaľ nie je plesnivý -&gt; do PAPIERA</a:t>
            </a:r>
          </a:p>
          <a:p>
            <a:pPr marL="171450" indent="-171450">
              <a:buFont typeface="Arial" panose="020B0604020202020204" pitchFamily="34" charset="0"/>
              <a:buChar char="•"/>
            </a:pPr>
            <a:r>
              <a:rPr lang="sk-SK" sz="1000" b="1" dirty="0">
                <a:latin typeface="Candara" panose="020E0502030303020204" pitchFamily="34" charset="0"/>
              </a:rPr>
              <a:t>mastný a špinavý papier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alebo KOZUB</a:t>
            </a:r>
          </a:p>
          <a:p>
            <a:pPr marL="171450" indent="-171450">
              <a:buFont typeface="Arial" panose="020B0604020202020204" pitchFamily="34" charset="0"/>
              <a:buChar char="•"/>
            </a:pPr>
            <a:r>
              <a:rPr lang="sk-SK" sz="1000" b="1" dirty="0" err="1">
                <a:latin typeface="Candara" panose="020E0502030303020204" pitchFamily="34" charset="0"/>
              </a:rPr>
              <a:t>samoprepisovací</a:t>
            </a:r>
            <a:r>
              <a:rPr lang="sk-SK" sz="1000" b="1" dirty="0">
                <a:latin typeface="Candara" panose="020E0502030303020204" pitchFamily="34" charset="0"/>
              </a:rPr>
              <a:t> papier </a:t>
            </a:r>
            <a:r>
              <a:rPr lang="sk-SK" sz="1000" dirty="0">
                <a:latin typeface="Candara" panose="020E0502030303020204" pitchFamily="34" charset="0"/>
              </a:rPr>
              <a:t>-&gt;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povoskovaný papier </a:t>
            </a:r>
            <a:r>
              <a:rPr lang="sk-SK" sz="1000" dirty="0">
                <a:latin typeface="Candara" panose="020E0502030303020204" pitchFamily="34" charset="0"/>
              </a:rPr>
              <a:t>(darčekový papier, darčekové tašky, ...)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asfaltový a dechtový papier</a:t>
            </a:r>
            <a:r>
              <a:rPr lang="sk-SK" sz="1000" dirty="0">
                <a:latin typeface="Candara" panose="020E0502030303020204" pitchFamily="34" charset="0"/>
              </a:rPr>
              <a:t> -&gt; ZBERNÝ DVOR</a:t>
            </a:r>
          </a:p>
          <a:p>
            <a:pPr marL="171450" indent="-171450">
              <a:buFont typeface="Arial" panose="020B0604020202020204" pitchFamily="34" charset="0"/>
              <a:buChar char="•"/>
            </a:pPr>
            <a:r>
              <a:rPr lang="sk-SK" sz="1000" b="1" dirty="0" err="1">
                <a:latin typeface="Candara" panose="020E0502030303020204" pitchFamily="34" charset="0"/>
              </a:rPr>
              <a:t>termopapier</a:t>
            </a:r>
            <a:r>
              <a:rPr lang="sk-SK" sz="1000" dirty="0">
                <a:latin typeface="Candara" panose="020E0502030303020204" pitchFamily="34" charset="0"/>
              </a:rPr>
              <a:t> (papier, ktorý sa používa napríklad na účtenky, je hladký a písmo na ňom často vybledne + keď sa po ňom poškriabe nechtom, zostane na ňom škrabanec, akoby napísaný ceruzkou)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použité, mastné alebo zašpinené papierové vreckovky a servítky </a:t>
            </a:r>
            <a:r>
              <a:rPr lang="sk-SK" sz="1000" dirty="0">
                <a:latin typeface="Candara" panose="020E0502030303020204" pitchFamily="34" charset="0"/>
              </a:rPr>
              <a:t>-&gt; KOMPOST (okrem mastných) alebo KOZUB alebo ZMESOVÝ KOMUNÁLNY ODPAD</a:t>
            </a:r>
          </a:p>
          <a:p>
            <a:pPr marL="171450" indent="-171450">
              <a:buFont typeface="Arial" panose="020B0604020202020204" pitchFamily="34" charset="0"/>
              <a:buChar char="•"/>
            </a:pPr>
            <a:r>
              <a:rPr lang="sk-SK" sz="1000" b="1" dirty="0">
                <a:latin typeface="Candara" panose="020E0502030303020204" pitchFamily="34" charset="0"/>
              </a:rPr>
              <a:t>polystyrén </a:t>
            </a:r>
            <a:r>
              <a:rPr lang="sk-SK" sz="1000" dirty="0">
                <a:latin typeface="Candara" panose="020E0502030303020204" pitchFamily="34" charset="0"/>
              </a:rPr>
              <a:t>-&gt; PLAST (ak čistý) alebo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(ak znečistený), najideálnejšie pre recykláciu však odniesť na ZBERNÝ DVOR</a:t>
            </a:r>
          </a:p>
          <a:p>
            <a:pPr marL="171450" indent="-171450">
              <a:buFont typeface="Arial" panose="020B0604020202020204" pitchFamily="34" charset="0"/>
              <a:buChar char="•"/>
            </a:pPr>
            <a:r>
              <a:rPr lang="sk-SK" sz="1000" b="1" dirty="0">
                <a:latin typeface="Candara" panose="020E0502030303020204" pitchFamily="34" charset="0"/>
              </a:rPr>
              <a:t>nápojový kartón = viacvrstvový kombinovaný materiál </a:t>
            </a:r>
            <a:r>
              <a:rPr lang="sk-SK" sz="1000" dirty="0">
                <a:latin typeface="Candara" panose="020E0502030303020204" pitchFamily="34" charset="0"/>
              </a:rPr>
              <a:t>(VKM) na báze lepenky -&gt; pozri sekciu NÁPOJOVÉ KARTÓNY</a:t>
            </a:r>
          </a:p>
          <a:p>
            <a:pPr marL="171450" indent="-171450">
              <a:buFont typeface="Arial" panose="020B0604020202020204" pitchFamily="34" charset="0"/>
              <a:buChar char="•"/>
            </a:pPr>
            <a:r>
              <a:rPr lang="sk-SK" sz="1000" b="1" dirty="0">
                <a:latin typeface="Candara" panose="020E0502030303020204" pitchFamily="34" charset="0"/>
              </a:rPr>
              <a:t>alobal </a:t>
            </a:r>
            <a:r>
              <a:rPr lang="sk-SK" sz="1000" dirty="0">
                <a:latin typeface="Candara" panose="020E0502030303020204" pitchFamily="34" charset="0"/>
              </a:rPr>
              <a:t>-&gt; pozri sekciu KOVY</a:t>
            </a:r>
          </a:p>
          <a:p>
            <a:pPr marL="171450" indent="-171450">
              <a:buFont typeface="Arial" panose="020B0604020202020204" pitchFamily="34" charset="0"/>
              <a:buChar char="•"/>
            </a:pPr>
            <a:r>
              <a:rPr lang="sk-SK" sz="1000" b="1" dirty="0">
                <a:latin typeface="Candara" panose="020E0502030303020204" pitchFamily="34" charset="0"/>
              </a:rPr>
              <a:t>papierovo/plastovo-hliníkový obal od korenín, masla, potravy pre zvieratá</a:t>
            </a:r>
            <a:r>
              <a:rPr lang="sk-SK" sz="1000" dirty="0">
                <a:latin typeface="Candara" panose="020E0502030303020204" pitchFamily="34" charset="0"/>
              </a:rPr>
              <a:t>, ...                        </a:t>
            </a:r>
          </a:p>
          <a:p>
            <a:r>
              <a:rPr lang="sk-SK" sz="1000" dirty="0">
                <a:latin typeface="Candara" panose="020E0502030303020204" pitchFamily="34" charset="0"/>
              </a:rPr>
              <a:t>       -&gt; ZMESOVÝ</a:t>
            </a:r>
            <a:r>
              <a:rPr lang="sk-SK" sz="1000" dirty="0">
                <a:solidFill>
                  <a:srgbClr val="FF0000"/>
                </a:solidFill>
                <a:latin typeface="Candara" panose="020E0502030303020204" pitchFamily="34" charset="0"/>
              </a:rPr>
              <a:t> </a:t>
            </a:r>
            <a:r>
              <a:rPr lang="sk-SK" sz="1000" dirty="0">
                <a:latin typeface="Candara" panose="020E0502030303020204" pitchFamily="34" charset="0"/>
              </a:rPr>
              <a:t>KOMUNÁLNY ODPAD, je to kompozit</a:t>
            </a:r>
          </a:p>
          <a:p>
            <a:pPr marL="171450" indent="-171450">
              <a:buFont typeface="Arial" panose="020B0604020202020204" pitchFamily="34" charset="0"/>
              <a:buChar char="•"/>
            </a:pPr>
            <a:r>
              <a:rPr lang="sk-SK" sz="1000" b="1" dirty="0">
                <a:latin typeface="Candara" panose="020E0502030303020204" pitchFamily="34" charset="0"/>
              </a:rPr>
              <a:t>menštruačné vložky, tampóny, plienky </a:t>
            </a:r>
            <a:r>
              <a:rPr lang="sk-SK" sz="1000" dirty="0">
                <a:latin typeface="Candara" panose="020E0502030303020204" pitchFamily="34" charset="0"/>
              </a:rPr>
              <a:t>(je to kompozit papier a plast + sú silno znečistené) -&gt; ZMESOVÝ KOMUNÁLNY ODPAD</a:t>
            </a:r>
          </a:p>
          <a:p>
            <a:pPr marL="171450" indent="-171450">
              <a:buFont typeface="Arial" panose="020B0604020202020204" pitchFamily="34" charset="0"/>
              <a:buChar char="•"/>
            </a:pPr>
            <a:r>
              <a:rPr lang="sk-SK" sz="1000" b="1" dirty="0">
                <a:latin typeface="Candara" panose="020E0502030303020204" pitchFamily="34" charset="0"/>
              </a:rPr>
              <a:t>plast, sklo, kov, bioodpad, ... </a:t>
            </a:r>
            <a:r>
              <a:rPr lang="sk-SK" sz="1000" dirty="0">
                <a:latin typeface="Candara" panose="020E0502030303020204" pitchFamily="34" charset="0"/>
              </a:rPr>
              <a:t>-&gt; DO PRÍSLUŠNÝCH NÁDOB NA TRIEDENÝ ODPAD</a:t>
            </a:r>
          </a:p>
        </p:txBody>
      </p:sp>
      <p:pic>
        <p:nvPicPr>
          <p:cNvPr id="71" name="Picture 2" descr="Recycling-Code-20.svg">
            <a:extLst>
              <a:ext uri="{FF2B5EF4-FFF2-40B4-BE49-F238E27FC236}">
                <a16:creationId xmlns="" xmlns:a16="http://schemas.microsoft.com/office/drawing/2014/main" id="{3EBFC863-22BB-3D46-B5B0-4E13D26F66F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1937" y="3811013"/>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Recycling-Code-21.svg">
            <a:extLst>
              <a:ext uri="{FF2B5EF4-FFF2-40B4-BE49-F238E27FC236}">
                <a16:creationId xmlns="" xmlns:a16="http://schemas.microsoft.com/office/drawing/2014/main" id="{2B76C480-2686-5946-A7D6-963B3420021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7050" y="3811013"/>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Recycling-Code-22.svg">
            <a:extLst>
              <a:ext uri="{FF2B5EF4-FFF2-40B4-BE49-F238E27FC236}">
                <a16:creationId xmlns="" xmlns:a16="http://schemas.microsoft.com/office/drawing/2014/main" id="{8A8706B8-375B-B241-A479-3F2E45C0FEC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2162" y="3811013"/>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36" name="Zástupný symbol päty 4">
            <a:extLst>
              <a:ext uri="{FF2B5EF4-FFF2-40B4-BE49-F238E27FC236}">
                <a16:creationId xmlns="" xmlns:a16="http://schemas.microsoft.com/office/drawing/2014/main" id="{BBF00B5C-6739-7E40-B26D-F50E4B5D452A}"/>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35" name="BlokTextu 34">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324479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phic 53" descr="Send">
            <a:extLst>
              <a:ext uri="{FF2B5EF4-FFF2-40B4-BE49-F238E27FC236}">
                <a16:creationId xmlns="" xmlns:a16="http://schemas.microsoft.com/office/drawing/2014/main" id="{3447F51C-CAAE-4491-A6FD-5DA7A71948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671963" y="503106"/>
            <a:ext cx="1632451" cy="1632451"/>
          </a:xfrm>
          <a:prstGeom prst="rect">
            <a:avLst/>
          </a:prstGeom>
        </p:spPr>
      </p:pic>
      <p:pic>
        <p:nvPicPr>
          <p:cNvPr id="44" name="Graphic 43" descr="Open Folder">
            <a:extLst>
              <a:ext uri="{FF2B5EF4-FFF2-40B4-BE49-F238E27FC236}">
                <a16:creationId xmlns="" xmlns:a16="http://schemas.microsoft.com/office/drawing/2014/main" id="{7DB06D86-7A9C-4A53-B58E-7C1EEDF99E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861572">
            <a:off x="4798762" y="2890908"/>
            <a:ext cx="1632451" cy="1632451"/>
          </a:xfrm>
          <a:prstGeom prst="rect">
            <a:avLst/>
          </a:prstGeom>
        </p:spPr>
      </p:pic>
      <p:pic>
        <p:nvPicPr>
          <p:cNvPr id="42" name="Graphic 41" descr="Label">
            <a:extLst>
              <a:ext uri="{FF2B5EF4-FFF2-40B4-BE49-F238E27FC236}">
                <a16:creationId xmlns="" xmlns:a16="http://schemas.microsoft.com/office/drawing/2014/main" id="{06F82E10-B04B-4EA1-A5C7-2613E5F18C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88710" y="5034567"/>
            <a:ext cx="1632451" cy="1632451"/>
          </a:xfrm>
          <a:prstGeom prst="rect">
            <a:avLst/>
          </a:prstGeom>
        </p:spPr>
      </p:pic>
      <p:pic>
        <p:nvPicPr>
          <p:cNvPr id="41" name="Graphic 40" descr="Box">
            <a:extLst>
              <a:ext uri="{FF2B5EF4-FFF2-40B4-BE49-F238E27FC236}">
                <a16:creationId xmlns="" xmlns:a16="http://schemas.microsoft.com/office/drawing/2014/main" id="{BBF8B12E-355E-4919-A19C-252001A33F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754062" y="4987738"/>
            <a:ext cx="1632451" cy="1632451"/>
          </a:xfrm>
          <a:prstGeom prst="rect">
            <a:avLst/>
          </a:prstGeom>
        </p:spPr>
      </p:pic>
      <p:sp>
        <p:nvSpPr>
          <p:cNvPr id="7" name="Rectangle: Rounded Corners 6">
            <a:extLst>
              <a:ext uri="{FF2B5EF4-FFF2-40B4-BE49-F238E27FC236}">
                <a16:creationId xmlns="" xmlns:a16="http://schemas.microsoft.com/office/drawing/2014/main" id="{DCD3D162-5C5C-47DE-B915-7F42F8C54BD2}"/>
              </a:ext>
            </a:extLst>
          </p:cNvPr>
          <p:cNvSpPr/>
          <p:nvPr/>
        </p:nvSpPr>
        <p:spPr>
          <a:xfrm>
            <a:off x="763929" y="6975763"/>
            <a:ext cx="5405361" cy="1919584"/>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6</a:t>
            </a:fld>
            <a:endParaRPr lang="cs-CZ">
              <a:latin typeface="Candara" panose="020E0502030303020204" pitchFamily="34" charset="0"/>
            </a:endParaRPr>
          </a:p>
        </p:txBody>
      </p:sp>
      <p:grpSp>
        <p:nvGrpSpPr>
          <p:cNvPr id="50" name="Group 49">
            <a:extLst>
              <a:ext uri="{FF2B5EF4-FFF2-40B4-BE49-F238E27FC236}">
                <a16:creationId xmlns="" xmlns:a16="http://schemas.microsoft.com/office/drawing/2014/main" id="{F92AD985-0A06-4E5C-9967-7CBB6B2C2C85}"/>
              </a:ext>
            </a:extLst>
          </p:cNvPr>
          <p:cNvGrpSpPr/>
          <p:nvPr/>
        </p:nvGrpSpPr>
        <p:grpSpPr>
          <a:xfrm>
            <a:off x="320689" y="569965"/>
            <a:ext cx="1080000" cy="1726332"/>
            <a:chOff x="4343384" y="3813890"/>
            <a:chExt cx="1080000" cy="1726332"/>
          </a:xfrm>
        </p:grpSpPr>
        <p:grpSp>
          <p:nvGrpSpPr>
            <p:cNvPr id="31" name="Group 30">
              <a:extLst>
                <a:ext uri="{FF2B5EF4-FFF2-40B4-BE49-F238E27FC236}">
                  <a16:creationId xmlns="" xmlns:a16="http://schemas.microsoft.com/office/drawing/2014/main" id="{AADF4358-BCC6-44E6-BB0D-7B63CE804D25}"/>
                </a:ext>
              </a:extLst>
            </p:cNvPr>
            <p:cNvGrpSpPr/>
            <p:nvPr/>
          </p:nvGrpSpPr>
          <p:grpSpPr>
            <a:xfrm>
              <a:off x="4343384" y="4460222"/>
              <a:ext cx="1080000" cy="1080000"/>
              <a:chOff x="2569086" y="5232207"/>
              <a:chExt cx="1080000" cy="1080000"/>
            </a:xfrm>
          </p:grpSpPr>
          <p:sp>
            <p:nvSpPr>
              <p:cNvPr id="27" name="Oval 26">
                <a:extLst>
                  <a:ext uri="{FF2B5EF4-FFF2-40B4-BE49-F238E27FC236}">
                    <a16:creationId xmlns="" xmlns:a16="http://schemas.microsoft.com/office/drawing/2014/main" id="{9407074D-EC63-43A0-8E27-03020289A565}"/>
                  </a:ext>
                </a:extLst>
              </p:cNvPr>
              <p:cNvSpPr/>
              <p:nvPr/>
            </p:nvSpPr>
            <p:spPr>
              <a:xfrm>
                <a:off x="2569086" y="5232207"/>
                <a:ext cx="1080000" cy="10800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k-SK">
                  <a:latin typeface="Candara" panose="020E0502030303020204" pitchFamily="34" charset="0"/>
                </a:endParaRPr>
              </a:p>
            </p:txBody>
          </p:sp>
          <p:pic>
            <p:nvPicPr>
              <p:cNvPr id="15" name="Graphic 14" descr="Light bulb">
                <a:extLst>
                  <a:ext uri="{FF2B5EF4-FFF2-40B4-BE49-F238E27FC236}">
                    <a16:creationId xmlns="" xmlns:a16="http://schemas.microsoft.com/office/drawing/2014/main" id="{6262C5E1-3552-4025-B61E-4B6D9875412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740291" y="5403412"/>
                <a:ext cx="737589" cy="737589"/>
              </a:xfrm>
              <a:prstGeom prst="rect">
                <a:avLst/>
              </a:prstGeom>
            </p:spPr>
          </p:pic>
        </p:grpSp>
        <p:sp>
          <p:nvSpPr>
            <p:cNvPr id="49" name="TextBox 48">
              <a:extLst>
                <a:ext uri="{FF2B5EF4-FFF2-40B4-BE49-F238E27FC236}">
                  <a16:creationId xmlns="" xmlns:a16="http://schemas.microsoft.com/office/drawing/2014/main" id="{0826E0D5-088A-4C9B-AC8D-8152F0C5BD8E}"/>
                </a:ext>
              </a:extLst>
            </p:cNvPr>
            <p:cNvSpPr txBox="1"/>
            <p:nvPr/>
          </p:nvSpPr>
          <p:spPr>
            <a:xfrm>
              <a:off x="4343384" y="3813890"/>
              <a:ext cx="1080000" cy="646331"/>
            </a:xfrm>
            <a:prstGeom prst="rect">
              <a:avLst/>
            </a:prstGeom>
            <a:noFill/>
          </p:spPr>
          <p:txBody>
            <a:bodyPr wrap="square" rtlCol="0">
              <a:spAutoFit/>
            </a:bodyPr>
            <a:lstStyle/>
            <a:p>
              <a:pPr algn="ctr"/>
              <a:r>
                <a:rPr lang="sk-SK" b="1">
                  <a:latin typeface="Candara" panose="020E0502030303020204" pitchFamily="34" charset="0"/>
                </a:rPr>
                <a:t>Viac info a tipy</a:t>
              </a:r>
            </a:p>
          </p:txBody>
        </p:sp>
      </p:grpSp>
      <p:grpSp>
        <p:nvGrpSpPr>
          <p:cNvPr id="123" name="Group 122">
            <a:extLst>
              <a:ext uri="{FF2B5EF4-FFF2-40B4-BE49-F238E27FC236}">
                <a16:creationId xmlns="" xmlns:a16="http://schemas.microsoft.com/office/drawing/2014/main" id="{41ED110A-2C65-4BC0-8FB5-B6DC64ECBA19}"/>
              </a:ext>
            </a:extLst>
          </p:cNvPr>
          <p:cNvGrpSpPr/>
          <p:nvPr/>
        </p:nvGrpSpPr>
        <p:grpSpPr>
          <a:xfrm>
            <a:off x="282897" y="457413"/>
            <a:ext cx="5997952" cy="1761578"/>
            <a:chOff x="287024" y="2792134"/>
            <a:chExt cx="5997952" cy="1761578"/>
          </a:xfrm>
        </p:grpSpPr>
        <p:cxnSp>
          <p:nvCxnSpPr>
            <p:cNvPr id="124" name="Straight Connector 123">
              <a:extLst>
                <a:ext uri="{FF2B5EF4-FFF2-40B4-BE49-F238E27FC236}">
                  <a16:creationId xmlns="" xmlns:a16="http://schemas.microsoft.com/office/drawing/2014/main" id="{2D813179-AD52-4E91-BF20-E751CDF27385}"/>
                </a:ext>
              </a:extLst>
            </p:cNvPr>
            <p:cNvCxnSpPr>
              <a:cxnSpLocks/>
            </p:cNvCxnSpPr>
            <p:nvPr/>
          </p:nvCxnSpPr>
          <p:spPr>
            <a:xfrm>
              <a:off x="1814513" y="2792134"/>
              <a:ext cx="0" cy="1761578"/>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25" name="Straight Connector 124">
              <a:extLst>
                <a:ext uri="{FF2B5EF4-FFF2-40B4-BE49-F238E27FC236}">
                  <a16:creationId xmlns="" xmlns:a16="http://schemas.microsoft.com/office/drawing/2014/main" id="{6B48044F-6692-4608-BC41-4A4E545F9CA8}"/>
                </a:ext>
              </a:extLst>
            </p:cNvPr>
            <p:cNvCxnSpPr>
              <a:cxnSpLocks/>
            </p:cNvCxnSpPr>
            <p:nvPr/>
          </p:nvCxnSpPr>
          <p:spPr>
            <a:xfrm>
              <a:off x="287024" y="2792134"/>
              <a:ext cx="5997952" cy="0"/>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37" name="TextBox 36">
            <a:extLst>
              <a:ext uri="{FF2B5EF4-FFF2-40B4-BE49-F238E27FC236}">
                <a16:creationId xmlns="" xmlns:a16="http://schemas.microsoft.com/office/drawing/2014/main" id="{576541C9-AEE1-4BBD-8EA3-864126E03835}"/>
              </a:ext>
            </a:extLst>
          </p:cNvPr>
          <p:cNvSpPr txBox="1"/>
          <p:nvPr/>
        </p:nvSpPr>
        <p:spPr>
          <a:xfrm>
            <a:off x="1833952" y="468855"/>
            <a:ext cx="4821491" cy="6401753"/>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papier je recyklovateľný len 5 – 7x, zvýšená spotreba papiera sa rovná zvýšenej potrebe výrubu stromov</a:t>
            </a:r>
          </a:p>
          <a:p>
            <a:pPr marL="171450" indent="-171450">
              <a:buFont typeface="Arial" panose="020B0604020202020204" pitchFamily="34" charset="0"/>
              <a:buChar char="•"/>
            </a:pPr>
            <a:r>
              <a:rPr lang="sk-SK" sz="1000" dirty="0">
                <a:latin typeface="Candara" panose="020E0502030303020204" pitchFamily="34" charset="0"/>
              </a:rPr>
              <a:t>triedením sa dá šetriť – platí sa len za odvoz zmesového komunálneho odpadu, odvoz triedeného odpadu je pre občanov </a:t>
            </a:r>
            <a:r>
              <a:rPr lang="sk-SK" sz="1000" u="sng" dirty="0">
                <a:latin typeface="Candara" panose="020E0502030303020204" pitchFamily="34" charset="0"/>
              </a:rPr>
              <a:t>zadarmo</a:t>
            </a:r>
            <a:r>
              <a:rPr lang="en-US" sz="1000" u="sng" dirty="0">
                <a:latin typeface="Candara" panose="020E0502030303020204" pitchFamily="34" charset="0"/>
              </a:rPr>
              <a:t>.</a:t>
            </a:r>
            <a:r>
              <a:rPr lang="sk-SK" sz="1000" dirty="0">
                <a:latin typeface="Candara" panose="020E0502030303020204" pitchFamily="34" charset="0"/>
              </a:rPr>
              <a:t> Za to platia výrobcovia </a:t>
            </a:r>
          </a:p>
          <a:p>
            <a:r>
              <a:rPr lang="sk-SK" sz="1000" dirty="0">
                <a:latin typeface="Candara" panose="020E0502030303020204" pitchFamily="34" charset="0"/>
              </a:rPr>
              <a:t>      a dovozcovia obalov a výrobcovia a dovozcovia neobalových výrobkov (resp. to </a:t>
            </a:r>
          </a:p>
          <a:p>
            <a:r>
              <a:rPr lang="sk-SK" sz="1000" dirty="0">
                <a:latin typeface="Candara" panose="020E0502030303020204" pitchFamily="34" charset="0"/>
              </a:rPr>
              <a:t>      občan zaplatí v cene obalu pri kúpe baleného výrobku alebo neobalového výrobku).</a:t>
            </a:r>
          </a:p>
          <a:p>
            <a:pPr marL="171450" indent="-171450">
              <a:buFont typeface="Arial" panose="020B0604020202020204" pitchFamily="34" charset="0"/>
              <a:buChar char="•"/>
            </a:pPr>
            <a:r>
              <a:rPr lang="sk-SK" sz="1000" dirty="0">
                <a:latin typeface="Candara" panose="020E0502030303020204" pitchFamily="34" charset="0"/>
              </a:rPr>
              <a:t>obaly z vajíčok môžete vrátiť predajcom na trh, oni ich opäť použijú, alebo ich použiť pri tvorbe hračiek pre deti</a:t>
            </a:r>
          </a:p>
          <a:p>
            <a:pPr marL="171450" indent="-171450">
              <a:buFont typeface="Arial" panose="020B0604020202020204" pitchFamily="34" charset="0"/>
              <a:buChar char="•"/>
            </a:pPr>
            <a:r>
              <a:rPr lang="sk-SK" sz="1000" dirty="0">
                <a:latin typeface="Candara" panose="020E0502030303020204" pitchFamily="34" charset="0"/>
              </a:rPr>
              <a:t>rolky z toaletného papiera môžete použiť na hranie, zakúrenie v krbe, alebo do kompostu</a:t>
            </a:r>
          </a:p>
          <a:p>
            <a:pPr marL="171450" indent="-171450">
              <a:buFont typeface="Arial" panose="020B0604020202020204" pitchFamily="34" charset="0"/>
              <a:buChar char="•"/>
            </a:pPr>
            <a:r>
              <a:rPr lang="sk-SK" sz="1000" dirty="0">
                <a:latin typeface="Candara" panose="020E0502030303020204" pitchFamily="34" charset="0"/>
              </a:rPr>
              <a:t>namiesto papierových vreckoviek (papierových kuchynských utierok, papierových servítok k prestieraniu) používať bavlnené, ktoré sa dajú po vypratí opakovane používať</a:t>
            </a:r>
          </a:p>
          <a:p>
            <a:pPr marL="171450" indent="-171450">
              <a:buFont typeface="Arial" panose="020B0604020202020204" pitchFamily="34" charset="0"/>
              <a:buChar char="•"/>
            </a:pPr>
            <a:r>
              <a:rPr lang="sk-SK" sz="1000" dirty="0">
                <a:latin typeface="Candara" panose="020E0502030303020204" pitchFamily="34" charset="0"/>
              </a:rPr>
              <a:t>nosiť si malinký bavlnený uteráčik, aby sa nemuseli používať papierové utierky na toaletách mimo domov (bežná prax v Japonsku) alebo ruky nechať vyschnúť na vzduchu</a:t>
            </a:r>
          </a:p>
          <a:p>
            <a:pPr marL="171450" indent="-171450">
              <a:buFont typeface="Arial" panose="020B0604020202020204" pitchFamily="34" charset="0"/>
              <a:buChar char="•"/>
            </a:pPr>
            <a:r>
              <a:rPr lang="sk-SK" sz="1000" dirty="0">
                <a:latin typeface="Candara" panose="020E0502030303020204" pitchFamily="34" charset="0"/>
              </a:rPr>
              <a:t>kupovať 100 % recyklovaný nebielený toaletný papier balený po 1 ks v papieri alebo bez obalu – dajú sa kúpiť aj v bežných reťazcoch (bielené voňavé toaletné papiere nemusia byť z recyklovaného papiera a pri bielení sa používajú chemikálie znečisťujúce životné prostredie, používané parfémy navyše môžu škodiť zdraviu) </a:t>
            </a:r>
          </a:p>
          <a:p>
            <a:pPr marL="171450" indent="-171450">
              <a:buFont typeface="Arial" panose="020B0604020202020204" pitchFamily="34" charset="0"/>
              <a:buChar char="•"/>
            </a:pPr>
            <a:r>
              <a:rPr lang="sk-SK" sz="1000" dirty="0">
                <a:latin typeface="Candara" panose="020E0502030303020204" pitchFamily="34" charset="0"/>
              </a:rPr>
              <a:t>na tlačiarni tlačiť obojstranne, na 100 % recyklovaný papier, avšak ak to nie je nutné, netlačiť vôbec – podľa zákona sa napr. elektronické faktúry môžu archivovať aj elektronicky (100 % </a:t>
            </a:r>
            <a:r>
              <a:rPr lang="sk-SK" sz="1000" dirty="0" err="1">
                <a:latin typeface="Candara" panose="020E0502030303020204" pitchFamily="34" charset="0"/>
              </a:rPr>
              <a:t>recykl</a:t>
            </a:r>
            <a:r>
              <a:rPr lang="sk-SK" sz="1000" dirty="0">
                <a:latin typeface="Candara" panose="020E0502030303020204" pitchFamily="34" charset="0"/>
              </a:rPr>
              <a:t>. papier sa dá kúpiť v obchodoch s kancelárskymi potrebami)</a:t>
            </a:r>
          </a:p>
          <a:p>
            <a:pPr marL="171450" indent="-171450">
              <a:buFont typeface="Arial" panose="020B0604020202020204" pitchFamily="34" charset="0"/>
              <a:buChar char="•"/>
            </a:pPr>
            <a:r>
              <a:rPr lang="sk-SK" sz="1000" dirty="0">
                <a:latin typeface="Candara" panose="020E0502030303020204" pitchFamily="34" charset="0"/>
              </a:rPr>
              <a:t>odkladať si „</a:t>
            </a:r>
            <a:r>
              <a:rPr lang="sk-SK" sz="1000" dirty="0" err="1">
                <a:latin typeface="Candara" panose="020E0502030303020204" pitchFamily="34" charset="0"/>
              </a:rPr>
              <a:t>šmiráky</a:t>
            </a:r>
            <a:r>
              <a:rPr lang="sk-SK" sz="1000" dirty="0">
                <a:latin typeface="Candara" panose="020E0502030303020204" pitchFamily="34" charset="0"/>
              </a:rPr>
              <a:t>“ a písať na </a:t>
            </a:r>
            <a:r>
              <a:rPr lang="sk-SK" sz="1000" dirty="0" err="1">
                <a:latin typeface="Candara" panose="020E0502030303020204" pitchFamily="34" charset="0"/>
              </a:rPr>
              <a:t>ne</a:t>
            </a:r>
            <a:endParaRPr lang="sk-SK" sz="1000" dirty="0">
              <a:latin typeface="Candara" panose="020E0502030303020204" pitchFamily="34" charset="0"/>
            </a:endParaRPr>
          </a:p>
          <a:p>
            <a:pPr marL="171450" indent="-171450">
              <a:buFont typeface="Arial" panose="020B0604020202020204" pitchFamily="34" charset="0"/>
              <a:buChar char="•"/>
            </a:pPr>
            <a:r>
              <a:rPr lang="sk-SK" sz="1000" dirty="0">
                <a:latin typeface="Candara" panose="020E0502030303020204" pitchFamily="34" charset="0"/>
              </a:rPr>
              <a:t>nákupné zoznamy si písať do mobilu (existujú</a:t>
            </a:r>
            <a:r>
              <a:rPr lang="sk-SK" sz="1000" dirty="0">
                <a:solidFill>
                  <a:srgbClr val="00B050"/>
                </a:solidFill>
                <a:latin typeface="Candara" panose="020E0502030303020204" pitchFamily="34" charset="0"/>
              </a:rPr>
              <a:t> </a:t>
            </a:r>
            <a:r>
              <a:rPr lang="sk-SK" sz="1000" dirty="0">
                <a:latin typeface="Candara" panose="020E0502030303020204" pitchFamily="34" charset="0"/>
              </a:rPr>
              <a:t>aplikácie na synchronizáciu </a:t>
            </a:r>
          </a:p>
          <a:p>
            <a:r>
              <a:rPr lang="sk-SK" sz="1000" dirty="0">
                <a:latin typeface="Candara" panose="020E0502030303020204" pitchFamily="34" charset="0"/>
              </a:rPr>
              <a:t>      s počítačom či zdieľanie s rodinou, napr. </a:t>
            </a:r>
            <a:r>
              <a:rPr lang="sk-SK" sz="1000" dirty="0" err="1">
                <a:latin typeface="Candara" panose="020E0502030303020204" pitchFamily="34" charset="0"/>
              </a:rPr>
              <a:t>Remeber</a:t>
            </a:r>
            <a:r>
              <a:rPr lang="sk-SK" sz="1000" dirty="0">
                <a:latin typeface="Candara" panose="020E0502030303020204" pitchFamily="34" charset="0"/>
              </a:rPr>
              <a:t> </a:t>
            </a:r>
            <a:r>
              <a:rPr lang="sk-SK" sz="1000" dirty="0" err="1">
                <a:latin typeface="Candara" panose="020E0502030303020204" pitchFamily="34" charset="0"/>
              </a:rPr>
              <a:t>the</a:t>
            </a:r>
            <a:r>
              <a:rPr lang="sk-SK" sz="1000" dirty="0">
                <a:latin typeface="Candara" panose="020E0502030303020204" pitchFamily="34" charset="0"/>
              </a:rPr>
              <a:t> </a:t>
            </a:r>
            <a:r>
              <a:rPr lang="sk-SK" sz="1000" dirty="0" err="1">
                <a:latin typeface="Candara" panose="020E0502030303020204" pitchFamily="34" charset="0"/>
              </a:rPr>
              <a:t>milk</a:t>
            </a:r>
            <a:r>
              <a:rPr lang="sk-SK" sz="1000" dirty="0">
                <a:latin typeface="Candara" panose="020E0502030303020204" pitchFamily="34" charset="0"/>
              </a:rPr>
              <a:t>, </a:t>
            </a:r>
            <a:r>
              <a:rPr lang="sk-SK" sz="1000" dirty="0" err="1">
                <a:latin typeface="Candara" panose="020E0502030303020204" pitchFamily="34" charset="0"/>
              </a:rPr>
              <a:t>Evernote</a:t>
            </a:r>
            <a:r>
              <a:rPr lang="sk-SK" sz="1000" dirty="0">
                <a:latin typeface="Candara" panose="020E0502030303020204" pitchFamily="34" charset="0"/>
              </a:rPr>
              <a:t>, ...</a:t>
            </a:r>
          </a:p>
          <a:p>
            <a:pPr marL="171450" indent="-171450">
              <a:buFont typeface="Arial" panose="020B0604020202020204" pitchFamily="34" charset="0"/>
              <a:buChar char="•"/>
            </a:pPr>
            <a:r>
              <a:rPr lang="sk-SK" sz="1000" dirty="0">
                <a:latin typeface="Candara" panose="020E0502030303020204" pitchFamily="34" charset="0"/>
              </a:rPr>
              <a:t>recepty si písať elektronicky detto (napr. </a:t>
            </a:r>
            <a:r>
              <a:rPr lang="sk-SK" sz="1000" dirty="0" err="1">
                <a:latin typeface="Candara" panose="020E0502030303020204" pitchFamily="34" charset="0"/>
              </a:rPr>
              <a:t>Evernote</a:t>
            </a:r>
            <a:r>
              <a:rPr lang="sk-SK" sz="1000" dirty="0">
                <a:latin typeface="Candara" panose="020E0502030303020204" pitchFamily="34" charset="0"/>
              </a:rPr>
              <a:t> má širokú možnosť filtrácie)</a:t>
            </a:r>
          </a:p>
          <a:p>
            <a:pPr marL="171450" indent="-171450">
              <a:buFont typeface="Arial" panose="020B0604020202020204" pitchFamily="34" charset="0"/>
              <a:buChar char="•"/>
            </a:pPr>
            <a:r>
              <a:rPr lang="sk-SK" sz="1000" dirty="0">
                <a:latin typeface="Candara" panose="020E0502030303020204" pitchFamily="34" charset="0"/>
              </a:rPr>
              <a:t>na schránku si nalepiť nálepku „Nevhadzovať letáky“ (väčšinou to naozaj funguje)</a:t>
            </a:r>
          </a:p>
          <a:p>
            <a:pPr marL="171450" indent="-171450">
              <a:buFont typeface="Arial" panose="020B0604020202020204" pitchFamily="34" charset="0"/>
              <a:buChar char="•"/>
            </a:pPr>
            <a:r>
              <a:rPr lang="sk-SK" sz="1000" dirty="0">
                <a:latin typeface="Candara" panose="020E0502030303020204" pitchFamily="34" charset="0"/>
              </a:rPr>
              <a:t>nekupovať si tlačené noviny a časopisy, čítať elektronicky</a:t>
            </a:r>
          </a:p>
          <a:p>
            <a:pPr marL="171450" indent="-171450">
              <a:buFont typeface="Arial" panose="020B0604020202020204" pitchFamily="34" charset="0"/>
              <a:buChar char="•"/>
            </a:pPr>
            <a:r>
              <a:rPr lang="sk-SK" sz="1000" dirty="0">
                <a:latin typeface="Candara" panose="020E0502030303020204" pitchFamily="34" charset="0"/>
              </a:rPr>
              <a:t>obmedziť kúpu fyzických kníh, používať elektronické čítačky (a kúpiť si len knihy, ktoré stoja za to, ideálne z bazáru či antikvariátu) alebo si požičiavať z knižnice</a:t>
            </a:r>
          </a:p>
          <a:p>
            <a:pPr marL="171450" indent="-171450">
              <a:buFont typeface="Arial" panose="020B0604020202020204" pitchFamily="34" charset="0"/>
              <a:buChar char="•"/>
            </a:pPr>
            <a:r>
              <a:rPr lang="sk-SK" sz="1000" dirty="0">
                <a:latin typeface="Candara" panose="020E0502030303020204" pitchFamily="34" charset="0"/>
              </a:rPr>
              <a:t>nepotrebné knihy zaniesť do knižnice, antikvariátu alebo na akcie Zóna bez peňazí</a:t>
            </a:r>
          </a:p>
          <a:p>
            <a:pPr marL="171450" indent="-171450">
              <a:buFont typeface="Arial" panose="020B0604020202020204" pitchFamily="34" charset="0"/>
              <a:buChar char="•"/>
            </a:pPr>
            <a:r>
              <a:rPr lang="sk-SK" sz="1000" dirty="0">
                <a:latin typeface="Candara" panose="020E0502030303020204" pitchFamily="34" charset="0"/>
              </a:rPr>
              <a:t>kartónové škatule od zásielok si odkladať na prípadné využitie</a:t>
            </a:r>
          </a:p>
          <a:p>
            <a:pPr marL="171450" indent="-171450">
              <a:buFont typeface="Arial" panose="020B0604020202020204" pitchFamily="34" charset="0"/>
              <a:buChar char="•"/>
            </a:pPr>
            <a:r>
              <a:rPr lang="sk-SK" sz="1000" dirty="0">
                <a:latin typeface="Candara" panose="020E0502030303020204" pitchFamily="34" charset="0"/>
              </a:rPr>
              <a:t>skartovaný papier využívať pri preprave ako výplň škatúľ (namiesto polystyrénových teliesok či iných plastov nafúknutých vzduchom)</a:t>
            </a:r>
          </a:p>
          <a:p>
            <a:pPr marL="171450" indent="-171450">
              <a:buFont typeface="Arial" panose="020B0604020202020204" pitchFamily="34" charset="0"/>
              <a:buChar char="•"/>
            </a:pPr>
            <a:r>
              <a:rPr lang="sk-SK" sz="1000" dirty="0">
                <a:latin typeface="Candara" panose="020E0502030303020204" pitchFamily="34" charset="0"/>
              </a:rPr>
              <a:t>na balenie darčekov uprednostňovať recyklovaný papier alebo napr. obliečku na vankúš, ... (pre kreatívne nápady pozri internet) alebo darovať zážitky bez obalu </a:t>
            </a:r>
          </a:p>
          <a:p>
            <a:pPr marL="171450" indent="-171450">
              <a:buFont typeface="Arial" panose="020B0604020202020204" pitchFamily="34" charset="0"/>
              <a:buChar char="•"/>
            </a:pPr>
            <a:r>
              <a:rPr lang="sk-SK" sz="1000" dirty="0">
                <a:latin typeface="Candara" panose="020E0502030303020204" pitchFamily="34" charset="0"/>
              </a:rPr>
              <a:t>používať plienky, ktoré sa dajú po vypratí opakovane používať</a:t>
            </a:r>
          </a:p>
          <a:p>
            <a:pPr marL="171450" indent="-171450">
              <a:buFont typeface="Arial" panose="020B0604020202020204" pitchFamily="34" charset="0"/>
              <a:buChar char="•"/>
            </a:pPr>
            <a:r>
              <a:rPr lang="sk-SK" sz="1000" dirty="0">
                <a:latin typeface="Candara" panose="020E0502030303020204" pitchFamily="34" charset="0"/>
              </a:rPr>
              <a:t>používať menštruačný kalíšok, príp. vložky, ktoré sa dajú po vypratí opakovane používať (napr. prijemneveci.sk, ...)</a:t>
            </a:r>
          </a:p>
        </p:txBody>
      </p:sp>
      <p:sp>
        <p:nvSpPr>
          <p:cNvPr id="3" name="TextBox 2">
            <a:extLst>
              <a:ext uri="{FF2B5EF4-FFF2-40B4-BE49-F238E27FC236}">
                <a16:creationId xmlns="" xmlns:a16="http://schemas.microsoft.com/office/drawing/2014/main" id="{2565AE69-2CAB-4DCC-8F93-5F70C2FE85DD}"/>
              </a:ext>
            </a:extLst>
          </p:cNvPr>
          <p:cNvSpPr txBox="1"/>
          <p:nvPr/>
        </p:nvSpPr>
        <p:spPr>
          <a:xfrm>
            <a:off x="1049482" y="7247694"/>
            <a:ext cx="4836968" cy="1323439"/>
          </a:xfrm>
          <a:prstGeom prst="rect">
            <a:avLst/>
          </a:prstGeom>
          <a:noFill/>
        </p:spPr>
        <p:txBody>
          <a:bodyPr wrap="square" rtlCol="0">
            <a:spAutoFit/>
          </a:bodyPr>
          <a:lstStyle/>
          <a:p>
            <a:pPr algn="ctr"/>
            <a:r>
              <a:rPr lang="sk-SK" sz="1600" b="1" dirty="0">
                <a:solidFill>
                  <a:schemeClr val="accent1">
                    <a:lumMod val="50000"/>
                  </a:schemeClr>
                </a:solidFill>
                <a:latin typeface="Candara" panose="020E0502030303020204" pitchFamily="34" charset="0"/>
              </a:rPr>
              <a:t>Takmer polovica (42 %) vyťaženého dreva (globálne) </a:t>
            </a:r>
            <a:br>
              <a:rPr lang="sk-SK" sz="1600" b="1" dirty="0">
                <a:solidFill>
                  <a:schemeClr val="accent1">
                    <a:lumMod val="50000"/>
                  </a:schemeClr>
                </a:solidFill>
                <a:latin typeface="Candara" panose="020E0502030303020204" pitchFamily="34" charset="0"/>
              </a:rPr>
            </a:br>
            <a:r>
              <a:rPr lang="sk-SK" sz="1600" b="1" dirty="0">
                <a:solidFill>
                  <a:schemeClr val="accent1">
                    <a:lumMod val="50000"/>
                  </a:schemeClr>
                </a:solidFill>
                <a:latin typeface="Candara" panose="020E0502030303020204" pitchFamily="34" charset="0"/>
              </a:rPr>
              <a:t>sa spotrebuje na výrobu papiera.</a:t>
            </a:r>
          </a:p>
          <a:p>
            <a:pPr algn="ctr"/>
            <a:endParaRPr lang="sk-SK" sz="1600" b="1" dirty="0">
              <a:solidFill>
                <a:schemeClr val="accent1">
                  <a:lumMod val="50000"/>
                </a:schemeClr>
              </a:solidFill>
              <a:latin typeface="Candara" panose="020E0502030303020204" pitchFamily="34" charset="0"/>
            </a:endParaRPr>
          </a:p>
          <a:p>
            <a:pPr algn="ctr"/>
            <a:r>
              <a:rPr lang="sk-SK" sz="1600" b="1" dirty="0">
                <a:solidFill>
                  <a:schemeClr val="accent1">
                    <a:lumMod val="50000"/>
                  </a:schemeClr>
                </a:solidFill>
                <a:latin typeface="Candara" panose="020E0502030303020204" pitchFamily="34" charset="0"/>
              </a:rPr>
              <a:t>Recyklácia 1 tony papiera ušetrí asi </a:t>
            </a:r>
            <a:br>
              <a:rPr lang="sk-SK" sz="1600" b="1" dirty="0">
                <a:solidFill>
                  <a:schemeClr val="accent1">
                    <a:lumMod val="50000"/>
                  </a:schemeClr>
                </a:solidFill>
                <a:latin typeface="Candara" panose="020E0502030303020204" pitchFamily="34" charset="0"/>
              </a:rPr>
            </a:br>
            <a:r>
              <a:rPr lang="sk-SK" sz="1600" b="1" dirty="0">
                <a:solidFill>
                  <a:schemeClr val="accent1">
                    <a:lumMod val="50000"/>
                  </a:schemeClr>
                </a:solidFill>
                <a:latin typeface="Candara" panose="020E0502030303020204" pitchFamily="34" charset="0"/>
              </a:rPr>
              <a:t>2 580 litrov ropy, 26 500 litrov vody a 17 stromov.</a:t>
            </a:r>
          </a:p>
        </p:txBody>
      </p:sp>
      <p:sp>
        <p:nvSpPr>
          <p:cNvPr id="20" name="Zástupný symbol päty 4">
            <a:extLst>
              <a:ext uri="{FF2B5EF4-FFF2-40B4-BE49-F238E27FC236}">
                <a16:creationId xmlns="" xmlns:a16="http://schemas.microsoft.com/office/drawing/2014/main" id="{F1952F7C-3A08-0D49-BD75-4C68E66790A3}"/>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19" name="BlokTextu 18">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144816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Wine">
            <a:extLst>
              <a:ext uri="{FF2B5EF4-FFF2-40B4-BE49-F238E27FC236}">
                <a16:creationId xmlns="" xmlns:a16="http://schemas.microsoft.com/office/drawing/2014/main" id="{79606A91-5205-4A81-8D78-AD2C57FF075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20947112">
            <a:off x="4675527" y="7768113"/>
            <a:ext cx="1553717" cy="1553717"/>
          </a:xfrm>
          <a:prstGeom prst="rect">
            <a:avLst/>
          </a:prstGeom>
        </p:spPr>
      </p:pic>
      <p:pic>
        <p:nvPicPr>
          <p:cNvPr id="14" name="Graphic 13" descr="Flask">
            <a:extLst>
              <a:ext uri="{FF2B5EF4-FFF2-40B4-BE49-F238E27FC236}">
                <a16:creationId xmlns="" xmlns:a16="http://schemas.microsoft.com/office/drawing/2014/main" id="{DCB75F46-80B4-4842-91C3-A5E0941B3C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213355">
            <a:off x="4788628" y="4738923"/>
            <a:ext cx="1730739" cy="1730739"/>
          </a:xfrm>
          <a:prstGeom prst="rect">
            <a:avLst/>
          </a:prstGeom>
        </p:spPr>
      </p:pic>
      <p:pic>
        <p:nvPicPr>
          <p:cNvPr id="40" name="Graphic 39" descr="Martini">
            <a:extLst>
              <a:ext uri="{FF2B5EF4-FFF2-40B4-BE49-F238E27FC236}">
                <a16:creationId xmlns="" xmlns:a16="http://schemas.microsoft.com/office/drawing/2014/main" id="{1FA27AD9-214F-4AEC-81AD-CC928B7583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481557">
            <a:off x="5086717" y="2682651"/>
            <a:ext cx="2041602" cy="2041602"/>
          </a:xfrm>
          <a:prstGeom prst="rect">
            <a:avLst/>
          </a:prstGeom>
        </p:spPr>
      </p:pic>
      <p:sp>
        <p:nvSpPr>
          <p:cNvPr id="20" name="Oval 19">
            <a:extLst>
              <a:ext uri="{FF2B5EF4-FFF2-40B4-BE49-F238E27FC236}">
                <a16:creationId xmlns="" xmlns:a16="http://schemas.microsoft.com/office/drawing/2014/main" id="{571701C3-14DD-46ED-8164-F0F0BC1DBF62}"/>
              </a:ext>
            </a:extLst>
          </p:cNvPr>
          <p:cNvSpPr/>
          <p:nvPr/>
        </p:nvSpPr>
        <p:spPr>
          <a:xfrm>
            <a:off x="-518160" y="-253995"/>
            <a:ext cx="2348065" cy="2217423"/>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7</a:t>
            </a:fld>
            <a:endParaRPr lang="cs-CZ" dirty="0">
              <a:latin typeface="Candara" panose="020E0502030303020204" pitchFamily="34" charset="0"/>
            </a:endParaRPr>
          </a:p>
        </p:txBody>
      </p:sp>
      <p:pic>
        <p:nvPicPr>
          <p:cNvPr id="7" name="Graphic 6" descr="Recycle">
            <a:extLst>
              <a:ext uri="{FF2B5EF4-FFF2-40B4-BE49-F238E27FC236}">
                <a16:creationId xmlns="" xmlns:a16="http://schemas.microsoft.com/office/drawing/2014/main" id="{65827383-7EE0-48FE-A7F8-CDA46BAF85E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28628" y="219557"/>
            <a:ext cx="1353739" cy="1353739"/>
          </a:xfrm>
          <a:prstGeom prst="rect">
            <a:avLst/>
          </a:prstGeom>
        </p:spPr>
      </p:pic>
      <p:sp>
        <p:nvSpPr>
          <p:cNvPr id="21" name="Rectangle: Rounded Corners 20">
            <a:extLst>
              <a:ext uri="{FF2B5EF4-FFF2-40B4-BE49-F238E27FC236}">
                <a16:creationId xmlns="" xmlns:a16="http://schemas.microsoft.com/office/drawing/2014/main" id="{6925861F-AC26-444A-9B98-4C5A52600398}"/>
              </a:ext>
            </a:extLst>
          </p:cNvPr>
          <p:cNvSpPr/>
          <p:nvPr/>
        </p:nvSpPr>
        <p:spPr>
          <a:xfrm>
            <a:off x="2411663" y="-827677"/>
            <a:ext cx="5806362" cy="2969037"/>
          </a:xfrm>
          <a:prstGeom prst="roundRect">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41" name="TextBox 40">
            <a:extLst>
              <a:ext uri="{FF2B5EF4-FFF2-40B4-BE49-F238E27FC236}">
                <a16:creationId xmlns="" xmlns:a16="http://schemas.microsoft.com/office/drawing/2014/main" id="{091344BD-2536-440E-BD3A-48DE6AFF3434}"/>
              </a:ext>
            </a:extLst>
          </p:cNvPr>
          <p:cNvSpPr txBox="1"/>
          <p:nvPr/>
        </p:nvSpPr>
        <p:spPr>
          <a:xfrm>
            <a:off x="2801275" y="176880"/>
            <a:ext cx="2176982" cy="830997"/>
          </a:xfrm>
          <a:prstGeom prst="rect">
            <a:avLst/>
          </a:prstGeom>
          <a:noFill/>
        </p:spPr>
        <p:txBody>
          <a:bodyPr wrap="square" rtlCol="0">
            <a:spAutoFit/>
          </a:bodyPr>
          <a:lstStyle/>
          <a:p>
            <a:r>
              <a:rPr lang="sk-SK" sz="4800">
                <a:solidFill>
                  <a:schemeClr val="accent6">
                    <a:lumMod val="75000"/>
                  </a:schemeClr>
                </a:solidFill>
                <a:latin typeface="Candara" panose="020E0502030303020204" pitchFamily="34" charset="0"/>
              </a:rPr>
              <a:t>Sklo</a:t>
            </a:r>
          </a:p>
        </p:txBody>
      </p:sp>
      <p:sp>
        <p:nvSpPr>
          <p:cNvPr id="42" name="TextBox 41">
            <a:extLst>
              <a:ext uri="{FF2B5EF4-FFF2-40B4-BE49-F238E27FC236}">
                <a16:creationId xmlns="" xmlns:a16="http://schemas.microsoft.com/office/drawing/2014/main" id="{BBC778B5-58AB-4A77-826F-A3A8EE079080}"/>
              </a:ext>
            </a:extLst>
          </p:cNvPr>
          <p:cNvSpPr txBox="1"/>
          <p:nvPr/>
        </p:nvSpPr>
        <p:spPr>
          <a:xfrm>
            <a:off x="2801274" y="1025953"/>
            <a:ext cx="2908645" cy="923330"/>
          </a:xfrm>
          <a:prstGeom prst="rect">
            <a:avLst/>
          </a:prstGeom>
          <a:noFill/>
        </p:spPr>
        <p:txBody>
          <a:bodyPr wrap="square" rtlCol="0">
            <a:spAutoFit/>
          </a:bodyPr>
          <a:lstStyle/>
          <a:p>
            <a:r>
              <a:rPr lang="sk-SK" dirty="0">
                <a:solidFill>
                  <a:schemeClr val="accent6">
                    <a:lumMod val="75000"/>
                  </a:schemeClr>
                </a:solidFill>
                <a:latin typeface="Candara" panose="020E0502030303020204" pitchFamily="34" charset="0"/>
              </a:rPr>
              <a:t>Sklenený odpad umiestňujeme do </a:t>
            </a:r>
            <a:r>
              <a:rPr lang="sk-SK" b="1" dirty="0">
                <a:solidFill>
                  <a:schemeClr val="accent6">
                    <a:lumMod val="75000"/>
                  </a:schemeClr>
                </a:solidFill>
                <a:latin typeface="Candara" panose="020E0502030303020204" pitchFamily="34" charset="0"/>
              </a:rPr>
              <a:t>zelených</a:t>
            </a:r>
            <a:r>
              <a:rPr lang="sk-SK" dirty="0">
                <a:solidFill>
                  <a:schemeClr val="accent6">
                    <a:lumMod val="75000"/>
                  </a:schemeClr>
                </a:solidFill>
                <a:latin typeface="Candara" panose="020E0502030303020204" pitchFamily="34" charset="0"/>
              </a:rPr>
              <a:t> zberných nádob</a:t>
            </a:r>
          </a:p>
        </p:txBody>
      </p:sp>
      <p:grpSp>
        <p:nvGrpSpPr>
          <p:cNvPr id="47" name="Group 46">
            <a:extLst>
              <a:ext uri="{FF2B5EF4-FFF2-40B4-BE49-F238E27FC236}">
                <a16:creationId xmlns="" xmlns:a16="http://schemas.microsoft.com/office/drawing/2014/main" id="{AD40F03C-A48F-4DBD-AD05-49E1EF2B2F09}"/>
              </a:ext>
            </a:extLst>
          </p:cNvPr>
          <p:cNvGrpSpPr/>
          <p:nvPr/>
        </p:nvGrpSpPr>
        <p:grpSpPr>
          <a:xfrm>
            <a:off x="323729" y="2501534"/>
            <a:ext cx="1141249" cy="1450369"/>
            <a:chOff x="601016" y="3733922"/>
            <a:chExt cx="1141249" cy="1450369"/>
          </a:xfrm>
        </p:grpSpPr>
        <p:grpSp>
          <p:nvGrpSpPr>
            <p:cNvPr id="23" name="Group 22">
              <a:extLst>
                <a:ext uri="{FF2B5EF4-FFF2-40B4-BE49-F238E27FC236}">
                  <a16:creationId xmlns="" xmlns:a16="http://schemas.microsoft.com/office/drawing/2014/main" id="{36E30E3C-44FD-4CB3-8DD6-144687360290}"/>
                </a:ext>
              </a:extLst>
            </p:cNvPr>
            <p:cNvGrpSpPr/>
            <p:nvPr/>
          </p:nvGrpSpPr>
          <p:grpSpPr>
            <a:xfrm>
              <a:off x="631640" y="4104291"/>
              <a:ext cx="1080000" cy="1080000"/>
              <a:chOff x="1097135" y="3528060"/>
              <a:chExt cx="1080000" cy="1080000"/>
            </a:xfrm>
          </p:grpSpPr>
          <p:sp>
            <p:nvSpPr>
              <p:cNvPr id="22" name="Oval 21">
                <a:extLst>
                  <a:ext uri="{FF2B5EF4-FFF2-40B4-BE49-F238E27FC236}">
                    <a16:creationId xmlns="" xmlns:a16="http://schemas.microsoft.com/office/drawing/2014/main" id="{69736E2C-6EF2-467E-952C-2D54EB6E60C3}"/>
                  </a:ext>
                </a:extLst>
              </p:cNvPr>
              <p:cNvSpPr/>
              <p:nvPr/>
            </p:nvSpPr>
            <p:spPr>
              <a:xfrm>
                <a:off x="1097135" y="3528060"/>
                <a:ext cx="1080000" cy="10800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268341" y="3699265"/>
                <a:ext cx="737589" cy="737589"/>
              </a:xfrm>
              <a:prstGeom prst="rect">
                <a:avLst/>
              </a:prstGeom>
            </p:spPr>
          </p:pic>
        </p:grpSp>
        <p:sp>
          <p:nvSpPr>
            <p:cNvPr id="45" name="TextBox 44">
              <a:extLst>
                <a:ext uri="{FF2B5EF4-FFF2-40B4-BE49-F238E27FC236}">
                  <a16:creationId xmlns="" xmlns:a16="http://schemas.microsoft.com/office/drawing/2014/main" id="{E7D2C216-18CA-4C48-B6E7-E4AA72125608}"/>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48" name="Group 47">
            <a:extLst>
              <a:ext uri="{FF2B5EF4-FFF2-40B4-BE49-F238E27FC236}">
                <a16:creationId xmlns="" xmlns:a16="http://schemas.microsoft.com/office/drawing/2014/main" id="{A653C5B6-F9D8-4560-B86A-2DB64FB0075A}"/>
              </a:ext>
            </a:extLst>
          </p:cNvPr>
          <p:cNvGrpSpPr/>
          <p:nvPr/>
        </p:nvGrpSpPr>
        <p:grpSpPr>
          <a:xfrm>
            <a:off x="132239" y="5065527"/>
            <a:ext cx="1456897" cy="1431387"/>
            <a:chOff x="1716878" y="5266062"/>
            <a:chExt cx="1456897" cy="1431387"/>
          </a:xfrm>
        </p:grpSpPr>
        <p:grpSp>
          <p:nvGrpSpPr>
            <p:cNvPr id="30" name="Group 29">
              <a:extLst>
                <a:ext uri="{FF2B5EF4-FFF2-40B4-BE49-F238E27FC236}">
                  <a16:creationId xmlns="" xmlns:a16="http://schemas.microsoft.com/office/drawing/2014/main" id="{0D05F76A-1B48-4EF3-8FFA-8A9B95D4D46E}"/>
                </a:ext>
              </a:extLst>
            </p:cNvPr>
            <p:cNvGrpSpPr/>
            <p:nvPr/>
          </p:nvGrpSpPr>
          <p:grpSpPr>
            <a:xfrm>
              <a:off x="1871663" y="5617449"/>
              <a:ext cx="1080000" cy="1080000"/>
              <a:chOff x="4079626" y="3565829"/>
              <a:chExt cx="1080000" cy="1080000"/>
            </a:xfrm>
          </p:grpSpPr>
          <p:sp>
            <p:nvSpPr>
              <p:cNvPr id="25" name="Oval 24">
                <a:extLst>
                  <a:ext uri="{FF2B5EF4-FFF2-40B4-BE49-F238E27FC236}">
                    <a16:creationId xmlns="" xmlns:a16="http://schemas.microsoft.com/office/drawing/2014/main" id="{21C1EF4C-49C4-4608-88DD-C97974129C38}"/>
                  </a:ext>
                </a:extLst>
              </p:cNvPr>
              <p:cNvSpPr/>
              <p:nvPr/>
            </p:nvSpPr>
            <p:spPr>
              <a:xfrm>
                <a:off x="4079626" y="3565829"/>
                <a:ext cx="1080000" cy="10800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Candara" panose="020E0502030303020204" pitchFamily="34" charset="0"/>
                </a:endParaRPr>
              </a:p>
            </p:txBody>
          </p:sp>
          <p:pic>
            <p:nvPicPr>
              <p:cNvPr id="11" name="Graphic 10" descr="Close">
                <a:extLst>
                  <a:ext uri="{FF2B5EF4-FFF2-40B4-BE49-F238E27FC236}">
                    <a16:creationId xmlns="" xmlns:a16="http://schemas.microsoft.com/office/drawing/2014/main" id="{193A8825-AD2E-42F9-B80C-65C981FEC7A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250832" y="3737035"/>
                <a:ext cx="737589" cy="737589"/>
              </a:xfrm>
              <a:prstGeom prst="rect">
                <a:avLst/>
              </a:prstGeom>
            </p:spPr>
          </p:pic>
        </p:grpSp>
        <p:sp>
          <p:nvSpPr>
            <p:cNvPr id="46" name="TextBox 45">
              <a:extLst>
                <a:ext uri="{FF2B5EF4-FFF2-40B4-BE49-F238E27FC236}">
                  <a16:creationId xmlns="" xmlns:a16="http://schemas.microsoft.com/office/drawing/2014/main" id="{F6C615F7-79EC-4E43-A566-3C7F20889689}"/>
                </a:ext>
              </a:extLst>
            </p:cNvPr>
            <p:cNvSpPr txBox="1"/>
            <p:nvPr/>
          </p:nvSpPr>
          <p:spPr>
            <a:xfrm>
              <a:off x="1716878" y="52660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436534"/>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 xmlns:a16="http://schemas.microsoft.com/office/drawing/2014/main" id="{539151E5-755E-45D4-B19D-EF6DEC0B0BA4}"/>
              </a:ext>
            </a:extLst>
          </p:cNvPr>
          <p:cNvGrpSpPr/>
          <p:nvPr/>
        </p:nvGrpSpPr>
        <p:grpSpPr>
          <a:xfrm>
            <a:off x="282897" y="4976160"/>
            <a:ext cx="5997952" cy="1761578"/>
            <a:chOff x="287024" y="2792134"/>
            <a:chExt cx="5997952" cy="1761578"/>
          </a:xfrm>
        </p:grpSpPr>
        <p:cxnSp>
          <p:nvCxnSpPr>
            <p:cNvPr id="121" name="Straight Connector 120">
              <a:extLst>
                <a:ext uri="{FF2B5EF4-FFF2-40B4-BE49-F238E27FC236}">
                  <a16:creationId xmlns="" xmlns:a16="http://schemas.microsoft.com/office/drawing/2014/main" id="{DE0AF065-D528-4515-AD1D-0E7177A72382}"/>
                </a:ext>
              </a:extLst>
            </p:cNvPr>
            <p:cNvCxnSpPr>
              <a:cxnSpLocks/>
            </p:cNvCxnSpPr>
            <p:nvPr/>
          </p:nvCxnSpPr>
          <p:spPr>
            <a:xfrm>
              <a:off x="1814513" y="2792134"/>
              <a:ext cx="0" cy="176157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 xmlns:a16="http://schemas.microsoft.com/office/drawing/2014/main" id="{4C2E947F-92D0-4BC9-9EE8-78C49C0622C0}"/>
                </a:ext>
              </a:extLst>
            </p:cNvPr>
            <p:cNvCxnSpPr>
              <a:cxnSpLocks/>
            </p:cNvCxnSpPr>
            <p:nvPr/>
          </p:nvCxnSpPr>
          <p:spPr>
            <a:xfrm>
              <a:off x="287024" y="2792134"/>
              <a:ext cx="59979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3042" y="2449255"/>
            <a:ext cx="4912712" cy="2554545"/>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výrobky a obaly označené symbolmi</a:t>
            </a:r>
            <a:r>
              <a:rPr lang="sk-SK" sz="1000" dirty="0">
                <a:latin typeface="Candara" panose="020E0502030303020204" pitchFamily="34" charset="0"/>
              </a:rPr>
              <a:t>: </a:t>
            </a:r>
            <a:r>
              <a:rPr lang="sk-SK" sz="1000" b="1" dirty="0">
                <a:latin typeface="Candara" panose="020E0502030303020204" pitchFamily="34" charset="0"/>
              </a:rPr>
              <a:t>GL</a:t>
            </a:r>
            <a:r>
              <a:rPr lang="sk-SK" sz="1000" dirty="0">
                <a:latin typeface="Candara" panose="020E0502030303020204" pitchFamily="34" charset="0"/>
              </a:rPr>
              <a:t> (čísla 70 </a:t>
            </a:r>
            <a:r>
              <a:rPr lang="sk-SK" sz="1000" dirty="0"/>
              <a:t>–</a:t>
            </a:r>
            <a:r>
              <a:rPr lang="sk-SK" sz="1000" dirty="0">
                <a:latin typeface="Candara" panose="020E0502030303020204" pitchFamily="34" charset="0"/>
              </a:rPr>
              <a:t> číre, 71 </a:t>
            </a:r>
            <a:r>
              <a:rPr lang="sk-SK" sz="1000" dirty="0"/>
              <a:t>–</a:t>
            </a:r>
            <a:r>
              <a:rPr lang="sk-SK" sz="1000" dirty="0">
                <a:latin typeface="Candara" panose="020E0502030303020204" pitchFamily="34" charset="0"/>
              </a:rPr>
              <a:t> zelené, 72 </a:t>
            </a:r>
            <a:r>
              <a:rPr lang="sk-SK" sz="1000" dirty="0"/>
              <a:t>–</a:t>
            </a:r>
            <a:r>
              <a:rPr lang="sk-SK" sz="1000" dirty="0">
                <a:latin typeface="Candara" panose="020E0502030303020204" pitchFamily="34" charset="0"/>
              </a:rPr>
              <a:t> hnedé sklo)</a:t>
            </a:r>
          </a:p>
          <a:p>
            <a:pPr marL="171450" indent="-171450">
              <a:buFont typeface="Arial" panose="020B0604020202020204" pitchFamily="34" charset="0"/>
              <a:buChar char="•"/>
            </a:pPr>
            <a:r>
              <a:rPr lang="sk-SK" sz="1000" b="1" dirty="0">
                <a:latin typeface="Candara" panose="020E0502030303020204" pitchFamily="34" charset="0"/>
              </a:rPr>
              <a:t>číre, zelené aj hnedé sklo</a:t>
            </a:r>
            <a:r>
              <a:rPr lang="sk-SK" sz="1000" dirty="0">
                <a:latin typeface="Candara" panose="020E0502030303020204" pitchFamily="34" charset="0"/>
              </a:rPr>
              <a:t> (prázdne, bez zvyškov obsahu či chemicky znečistené) – nálepky etikety, uzávery nie je potrebné odstraňovať, v procese recyklácie sa buď oddelia, alebo spália pri tavení skla </a:t>
            </a:r>
          </a:p>
          <a:p>
            <a:pPr marL="171450" indent="-171450">
              <a:buFont typeface="Arial" panose="020B0604020202020204" pitchFamily="34" charset="0"/>
              <a:buChar char="•"/>
            </a:pPr>
            <a:r>
              <a:rPr lang="sk-SK" sz="1000" b="1" dirty="0">
                <a:latin typeface="Candara" panose="020E0502030303020204" pitchFamily="34" charset="0"/>
              </a:rPr>
              <a:t>sklenené fľaše, sklenené poháre, sklenené vázy, sklenené obaly</a:t>
            </a:r>
            <a:r>
              <a:rPr lang="sk-SK" sz="1000" dirty="0">
                <a:latin typeface="Candara" panose="020E0502030303020204" pitchFamily="34" charset="0"/>
              </a:rPr>
              <a:t> (od kozmetiky, kávy či pochutín, vrchnáky môžete ponechať - pri recyklácii sa robí magnetická aj nemagnetická separácia, pri ktorej sa vrchnáky odstránia)</a:t>
            </a:r>
            <a:endParaRPr lang="sk-SK" sz="1000" b="1"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úlomky tabuľového skla, sklenené črepy</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mastné sklenené fľaše od kuchynského oleja</a:t>
            </a:r>
            <a:r>
              <a:rPr lang="sk-SK" sz="1000" dirty="0">
                <a:latin typeface="Candara" panose="020E0502030303020204" pitchFamily="34" charset="0"/>
              </a:rPr>
              <a:t> (od oleja </a:t>
            </a:r>
            <a:r>
              <a:rPr lang="sk-SK" sz="1000" u="sng" dirty="0">
                <a:latin typeface="Candara" panose="020E0502030303020204" pitchFamily="34" charset="0"/>
              </a:rPr>
              <a:t>neumývať</a:t>
            </a:r>
            <a:r>
              <a:rPr lang="en-US" sz="1000" dirty="0">
                <a:latin typeface="Candara" panose="020E0502030303020204" pitchFamily="34" charset="0"/>
              </a:rPr>
              <a:t>,</a:t>
            </a:r>
            <a:r>
              <a:rPr lang="sk-SK" sz="1000" dirty="0">
                <a:latin typeface="Candara" panose="020E0502030303020204" pitchFamily="34" charset="0"/>
              </a:rPr>
              <a:t> olej vyplavený do vody je problematický v rámci procesu čistenia odpadových vôd a pre samotnú kanalizačnú sieť; prebytočný olej z varenia zbierame cez sitko do PET fľaše </a:t>
            </a:r>
          </a:p>
          <a:p>
            <a:r>
              <a:rPr lang="sk-SK" sz="1000" dirty="0">
                <a:latin typeface="Candara" panose="020E0502030303020204" pitchFamily="34" charset="0"/>
              </a:rPr>
              <a:t>      a následne odnášame na recykláciu na ZBERNÉ MIESTA, napr. vybrané čerpacie </a:t>
            </a:r>
          </a:p>
          <a:p>
            <a:r>
              <a:rPr lang="sk-SK" sz="1000" dirty="0">
                <a:latin typeface="Candara" panose="020E0502030303020204" pitchFamily="34" charset="0"/>
              </a:rPr>
              <a:t>      stanice Slovnaft – ich zoznam nájdete na </a:t>
            </a:r>
            <a:r>
              <a:rPr lang="sk-SK" sz="1000" dirty="0">
                <a:latin typeface="Candara" panose="020E0502030303020204" pitchFamily="34" charset="0"/>
                <a:hlinkClick r:id="rId14">
                  <a:extLst>
                    <a:ext uri="{A12FA001-AC4F-418D-AE19-62706E023703}">
                      <ahyp:hlinkClr xmlns="" xmlns:ahyp="http://schemas.microsoft.com/office/drawing/2018/hyperlinkcolor" val="tx"/>
                    </a:ext>
                  </a:extLst>
                </a:hlinkClick>
              </a:rPr>
              <a:t>https://slovnaft.sk/sk/cerpacie-   </a:t>
            </a:r>
          </a:p>
          <a:p>
            <a:r>
              <a:rPr lang="sk-SK" sz="1000" dirty="0">
                <a:solidFill>
                  <a:schemeClr val="bg1"/>
                </a:solidFill>
                <a:latin typeface="Candara" panose="020E0502030303020204" pitchFamily="34" charset="0"/>
              </a:rPr>
              <a:t>      </a:t>
            </a:r>
            <a:r>
              <a:rPr lang="sk-SK" sz="1000" dirty="0">
                <a:latin typeface="Candara" panose="020E0502030303020204" pitchFamily="34" charset="0"/>
                <a:hlinkClick r:id="rId14">
                  <a:extLst>
                    <a:ext uri="{A12FA001-AC4F-418D-AE19-62706E023703}">
                      <ahyp:hlinkClr xmlns="" xmlns:ahyp="http://schemas.microsoft.com/office/drawing/2018/hyperlinkcolor" val="tx"/>
                    </a:ext>
                  </a:extLst>
                </a:hlinkClick>
              </a:rPr>
              <a:t>stanice/predajne/zber-</a:t>
            </a:r>
            <a:r>
              <a:rPr lang="sk-SK" sz="1000" dirty="0" err="1">
                <a:latin typeface="Candara" panose="020E0502030303020204" pitchFamily="34" charset="0"/>
                <a:hlinkClick r:id="rId14">
                  <a:extLst>
                    <a:ext uri="{A12FA001-AC4F-418D-AE19-62706E023703}">
                      <ahyp:hlinkClr xmlns="" xmlns:ahyp="http://schemas.microsoft.com/office/drawing/2018/hyperlinkcolor" val="tx"/>
                    </a:ext>
                  </a:extLst>
                </a:hlinkClick>
              </a:rPr>
              <a:t>pouziteho</a:t>
            </a:r>
            <a:r>
              <a:rPr lang="sk-SK" sz="1000" dirty="0">
                <a:latin typeface="Candara" panose="020E0502030303020204" pitchFamily="34" charset="0"/>
                <a:hlinkClick r:id="rId14">
                  <a:extLst>
                    <a:ext uri="{A12FA001-AC4F-418D-AE19-62706E023703}">
                      <ahyp:hlinkClr xmlns="" xmlns:ahyp="http://schemas.microsoft.com/office/drawing/2018/hyperlinkcolor" val="tx"/>
                    </a:ext>
                  </a:extLst>
                </a:hlinkClick>
              </a:rPr>
              <a:t>-</a:t>
            </a:r>
            <a:r>
              <a:rPr lang="sk-SK" sz="1000" dirty="0" err="1">
                <a:latin typeface="Candara" panose="020E0502030303020204" pitchFamily="34" charset="0"/>
                <a:hlinkClick r:id="rId14">
                  <a:extLst>
                    <a:ext uri="{A12FA001-AC4F-418D-AE19-62706E023703}">
                      <ahyp:hlinkClr xmlns="" xmlns:ahyp="http://schemas.microsoft.com/office/drawing/2018/hyperlinkcolor" val="tx"/>
                    </a:ext>
                  </a:extLst>
                </a:hlinkClick>
              </a:rPr>
              <a:t>kuchynskeho</a:t>
            </a:r>
            <a:r>
              <a:rPr lang="sk-SK" sz="1000" dirty="0">
                <a:latin typeface="Candara" panose="020E0502030303020204" pitchFamily="34" charset="0"/>
                <a:hlinkClick r:id="rId14">
                  <a:extLst>
                    <a:ext uri="{A12FA001-AC4F-418D-AE19-62706E023703}">
                      <ahyp:hlinkClr xmlns="" xmlns:ahyp="http://schemas.microsoft.com/office/drawing/2018/hyperlinkcolor" val="tx"/>
                    </a:ext>
                  </a:extLst>
                </a:hlinkClick>
              </a:rPr>
              <a:t>-oleja/</a:t>
            </a:r>
            <a:r>
              <a:rPr lang="sk-SK" sz="1000" dirty="0">
                <a:latin typeface="Candara" panose="020E0502030303020204" pitchFamily="34" charset="0"/>
              </a:rPr>
              <a:t>, či ďalšie miesta (ZBERNÝ DVOR</a:t>
            </a:r>
          </a:p>
          <a:p>
            <a:r>
              <a:rPr lang="sk-SK" sz="1000" dirty="0">
                <a:latin typeface="Candara" panose="020E0502030303020204" pitchFamily="34" charset="0"/>
              </a:rPr>
              <a:t>      a pod.); panvicu od oleja/masti vytrieť papierom a ten hodiť do ZMESOVÉHO </a:t>
            </a:r>
          </a:p>
          <a:p>
            <a:r>
              <a:rPr lang="sk-SK" sz="1000" dirty="0">
                <a:latin typeface="Candara" panose="020E0502030303020204" pitchFamily="34" charset="0"/>
              </a:rPr>
              <a:t>      KOMUNÁLNEHO ODPADU)</a:t>
            </a:r>
          </a:p>
        </p:txBody>
      </p:sp>
      <p:sp>
        <p:nvSpPr>
          <p:cNvPr id="39" name="TextBox 38">
            <a:extLst>
              <a:ext uri="{FF2B5EF4-FFF2-40B4-BE49-F238E27FC236}">
                <a16:creationId xmlns="" xmlns:a16="http://schemas.microsoft.com/office/drawing/2014/main" id="{2DCE4234-3EEA-4DF0-9A7C-529CBBF998D5}"/>
              </a:ext>
            </a:extLst>
          </p:cNvPr>
          <p:cNvSpPr txBox="1"/>
          <p:nvPr/>
        </p:nvSpPr>
        <p:spPr>
          <a:xfrm>
            <a:off x="1813042" y="4985628"/>
            <a:ext cx="4912713" cy="3785652"/>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zrkadlo</a:t>
            </a:r>
            <a:r>
              <a:rPr lang="sk-SK" sz="1000" dirty="0">
                <a:latin typeface="Candara" panose="020E0502030303020204" pitchFamily="34" charset="0"/>
              </a:rPr>
              <a:t> (kvôli neoddeliteľnej tenkej pokovovanej vrstve, vďaka ktorej sa vidíme)               -&gt; ZMESOVÝ KOMUNÁLNY ODPAD alebo ZBERNÝ DVOR (ak väčšie množstvo)</a:t>
            </a:r>
          </a:p>
          <a:p>
            <a:pPr marL="171450" indent="-171450">
              <a:buFont typeface="Arial" panose="020B0604020202020204" pitchFamily="34" charset="0"/>
              <a:buChar char="•"/>
            </a:pPr>
            <a:r>
              <a:rPr lang="sk-SK" sz="1000" b="1" dirty="0">
                <a:latin typeface="Candara" panose="020E0502030303020204" pitchFamily="34" charset="0"/>
              </a:rPr>
              <a:t>bezpečnostné sklo, </a:t>
            </a:r>
            <a:r>
              <a:rPr lang="sk-SK" sz="1000" b="1" dirty="0" err="1">
                <a:latin typeface="Candara" panose="020E0502030303020204" pitchFamily="34" charset="0"/>
              </a:rPr>
              <a:t>autosklo</a:t>
            </a:r>
            <a:r>
              <a:rPr lang="sk-SK" sz="1000" dirty="0">
                <a:latin typeface="Candara" panose="020E0502030303020204" pitchFamily="34" charset="0"/>
              </a:rPr>
              <a:t> (pretože </a:t>
            </a:r>
            <a:r>
              <a:rPr lang="sk-SK" sz="1000" dirty="0" err="1">
                <a:latin typeface="Candara" panose="020E0502030303020204" pitchFamily="34" charset="0"/>
              </a:rPr>
              <a:t>autosklo</a:t>
            </a:r>
            <a:r>
              <a:rPr lang="sk-SK" sz="1000" dirty="0">
                <a:latin typeface="Candara" panose="020E0502030303020204" pitchFamily="34" charset="0"/>
              </a:rPr>
              <a:t> obsahuje špeciálne prímesi, vďaka ktorým sa má možnosť rozbiť na malé čiastočky, ktoré nie sú ostré a nebezpečné)       -&gt;  ZMESOVÝ KOMUNÁLNY ODPAD alebo ZBERNÝ DVOR (ak väčšie množstvo)</a:t>
            </a:r>
          </a:p>
          <a:p>
            <a:pPr marL="171450" indent="-171450">
              <a:buFont typeface="Arial" panose="020B0604020202020204" pitchFamily="34" charset="0"/>
              <a:buChar char="•"/>
            </a:pPr>
            <a:r>
              <a:rPr lang="sk-SK" sz="1000" b="1" dirty="0">
                <a:latin typeface="Candara" panose="020E0502030303020204" pitchFamily="34" charset="0"/>
              </a:rPr>
              <a:t>drôtené sklo </a:t>
            </a:r>
            <a:r>
              <a:rPr lang="sk-SK" sz="1000" dirty="0">
                <a:latin typeface="Candara" panose="020E0502030303020204" pitchFamily="34" charset="0"/>
              </a:rPr>
              <a:t>-&gt; ZBERNÝ DVOR</a:t>
            </a:r>
          </a:p>
          <a:p>
            <a:pPr marL="171450" indent="-171450">
              <a:buFont typeface="Arial" panose="020B0604020202020204" pitchFamily="34" charset="0"/>
              <a:buChar char="•"/>
            </a:pPr>
            <a:r>
              <a:rPr lang="sk-SK" sz="1000" b="1" dirty="0">
                <a:latin typeface="Candara" panose="020E0502030303020204" pitchFamily="34" charset="0"/>
              </a:rPr>
              <a:t>lepené s</a:t>
            </a:r>
            <a:r>
              <a:rPr lang="sk-SK" sz="1000" dirty="0">
                <a:latin typeface="Candara" panose="020E0502030303020204" pitchFamily="34" charset="0"/>
              </a:rPr>
              <a:t>-&gt; ZBERNÝ DVOR</a:t>
            </a:r>
          </a:p>
          <a:p>
            <a:pPr marL="171450" indent="-171450">
              <a:buFont typeface="Arial" panose="020B0604020202020204" pitchFamily="34" charset="0"/>
              <a:buChar char="•"/>
            </a:pPr>
            <a:r>
              <a:rPr lang="sk-SK" sz="1000" b="1" dirty="0">
                <a:latin typeface="Candara" panose="020E0502030303020204" pitchFamily="34" charset="0"/>
              </a:rPr>
              <a:t>plexisklo </a:t>
            </a:r>
            <a:r>
              <a:rPr lang="sk-SK" sz="1000" dirty="0">
                <a:latin typeface="Candara" panose="020E0502030303020204" pitchFamily="34" charset="0"/>
              </a:rPr>
              <a:t>-&gt; ZBERNÝ DVOR</a:t>
            </a:r>
          </a:p>
          <a:p>
            <a:pPr marL="171450" indent="-171450">
              <a:buFont typeface="Arial" panose="020B0604020202020204" pitchFamily="34" charset="0"/>
              <a:buChar char="•"/>
            </a:pPr>
            <a:r>
              <a:rPr lang="sk-SK" sz="1000" b="1" dirty="0">
                <a:latin typeface="Candara" panose="020E0502030303020204" pitchFamily="34" charset="0"/>
              </a:rPr>
              <a:t>technické sklo</a:t>
            </a:r>
            <a:r>
              <a:rPr lang="sk-SK" sz="1000" dirty="0">
                <a:latin typeface="Candara" panose="020E0502030303020204" pitchFamily="34" charset="0"/>
              </a:rPr>
              <a:t> -&gt; ZBERNÝ DVOR</a:t>
            </a:r>
          </a:p>
          <a:p>
            <a:pPr marL="171450" indent="-171450">
              <a:buFont typeface="Arial" panose="020B0604020202020204" pitchFamily="34" charset="0"/>
              <a:buChar char="•"/>
            </a:pPr>
            <a:r>
              <a:rPr lang="sk-SK" sz="1000" b="1" dirty="0">
                <a:latin typeface="Candara" panose="020E0502030303020204" pitchFamily="34" charset="0"/>
              </a:rPr>
              <a:t>sklo s obsahom chemických látok</a:t>
            </a:r>
            <a:r>
              <a:rPr lang="sk-SK" sz="1000" dirty="0">
                <a:latin typeface="Candara" panose="020E0502030303020204" pitchFamily="34" charset="0"/>
              </a:rPr>
              <a:t> (napr. od lakov, motorových olejov, riedidiel, ...)      -&gt; ZBERNÝ DVOR</a:t>
            </a:r>
          </a:p>
          <a:p>
            <a:pPr marL="171450" indent="-171450">
              <a:buFont typeface="Arial" panose="020B0604020202020204" pitchFamily="34" charset="0"/>
              <a:buChar char="•"/>
            </a:pPr>
            <a:r>
              <a:rPr lang="sk-SK" sz="1000" b="1" dirty="0">
                <a:latin typeface="Candara" panose="020E0502030303020204" pitchFamily="34" charset="0"/>
              </a:rPr>
              <a:t>tabuľové sklo z okien a dverí vo väčšom množstve</a:t>
            </a:r>
            <a:r>
              <a:rPr lang="sk-SK" sz="1000" dirty="0">
                <a:latin typeface="Candara" panose="020E0502030303020204" pitchFamily="34" charset="0"/>
              </a:rPr>
              <a:t> -&gt; ZBERNÝ DVOR</a:t>
            </a:r>
          </a:p>
          <a:p>
            <a:pPr marL="171450" indent="-171450">
              <a:buFont typeface="Arial" panose="020B0604020202020204" pitchFamily="34" charset="0"/>
              <a:buChar char="•"/>
            </a:pPr>
            <a:r>
              <a:rPr lang="sk-SK" sz="1000" b="1" dirty="0">
                <a:latin typeface="Candara" panose="020E0502030303020204" pitchFamily="34" charset="0"/>
              </a:rPr>
              <a:t>keramika, porcelán, obkladačky</a:t>
            </a:r>
            <a:r>
              <a:rPr lang="sk-SK" sz="1000" dirty="0">
                <a:latin typeface="Candara" panose="020E0502030303020204" pitchFamily="34" charset="0"/>
              </a:rPr>
              <a:t>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alebo ZBERNÝ DVOR (ak väčšie množstvo)</a:t>
            </a:r>
          </a:p>
          <a:p>
            <a:pPr marL="171450" indent="-171450">
              <a:buFont typeface="Arial" panose="020B0604020202020204" pitchFamily="34" charset="0"/>
              <a:buChar char="•"/>
            </a:pPr>
            <a:r>
              <a:rPr lang="sk-SK" sz="1000" b="1" dirty="0">
                <a:latin typeface="Candara" panose="020E0502030303020204" pitchFamily="34" charset="0"/>
              </a:rPr>
              <a:t>TV obrazovky, monitory</a:t>
            </a:r>
            <a:r>
              <a:rPr lang="sk-SK" sz="1000" dirty="0">
                <a:latin typeface="Candara" panose="020E0502030303020204" pitchFamily="34" charset="0"/>
              </a:rPr>
              <a:t> -&gt; </a:t>
            </a:r>
            <a:r>
              <a:rPr lang="sk-SK" sz="1000" cap="all" dirty="0">
                <a:latin typeface="Candara" panose="020E0502030303020204" pitchFamily="34" charset="0"/>
              </a:rPr>
              <a:t>MIESTA SPÄTNÉHO ZBERU </a:t>
            </a:r>
            <a:r>
              <a:rPr lang="sk-SK" sz="1000" dirty="0">
                <a:latin typeface="Candara" panose="020E0502030303020204" pitchFamily="34" charset="0"/>
              </a:rPr>
              <a:t>alebo</a:t>
            </a:r>
            <a:r>
              <a:rPr lang="sk-SK" sz="1000" cap="all" dirty="0">
                <a:latin typeface="Candara" panose="020E0502030303020204" pitchFamily="34" charset="0"/>
              </a:rPr>
              <a:t> ZBERNÝ DVOR </a:t>
            </a:r>
            <a:r>
              <a:rPr lang="sk-SK" sz="1000" dirty="0">
                <a:latin typeface="Candara" panose="020E0502030303020204" pitchFamily="34" charset="0"/>
              </a:rPr>
              <a:t>alebo</a:t>
            </a:r>
            <a:r>
              <a:rPr lang="sk-SK" sz="1000" cap="all" dirty="0">
                <a:latin typeface="Candara" panose="020E0502030303020204" pitchFamily="34" charset="0"/>
              </a:rPr>
              <a:t> predajne elektrozariadení</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pozlátené, pokovované sklo</a:t>
            </a:r>
            <a:r>
              <a:rPr lang="sk-SK" sz="1000" dirty="0">
                <a:latin typeface="Candara" panose="020E0502030303020204" pitchFamily="34" charset="0"/>
              </a:rPr>
              <a:t>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alebo ZBERNÝ DVOR (ak väčšie množstvo)</a:t>
            </a:r>
          </a:p>
          <a:p>
            <a:pPr marL="171450" indent="-171450">
              <a:buFont typeface="Arial" panose="020B0604020202020204" pitchFamily="34" charset="0"/>
              <a:buChar char="•"/>
            </a:pPr>
            <a:r>
              <a:rPr lang="sk-SK" sz="1000" b="1" dirty="0" err="1">
                <a:latin typeface="Candara" panose="020E0502030303020204" pitchFamily="34" charset="0"/>
              </a:rPr>
              <a:t>borosilikátové</a:t>
            </a:r>
            <a:r>
              <a:rPr lang="sk-SK" sz="1000" b="1" dirty="0">
                <a:latin typeface="Candara" panose="020E0502030303020204" pitchFamily="34" charset="0"/>
              </a:rPr>
              <a:t> sklo </a:t>
            </a:r>
            <a:r>
              <a:rPr lang="sk-SK" sz="1000" dirty="0">
                <a:latin typeface="Candara" panose="020E0502030303020204" pitchFamily="34" charset="0"/>
              </a:rPr>
              <a:t>(zapekacie misy, niektoré fľaše), </a:t>
            </a:r>
            <a:r>
              <a:rPr lang="sk-SK" sz="1000" b="1" dirty="0">
                <a:latin typeface="Candara" panose="020E0502030303020204" pitchFamily="34" charset="0"/>
              </a:rPr>
              <a:t>varné sklo </a:t>
            </a:r>
            <a:r>
              <a:rPr lang="sk-SK" sz="1000" dirty="0">
                <a:latin typeface="Candara" panose="020E0502030303020204" pitchFamily="34" charset="0"/>
              </a:rPr>
              <a:t>(vyššia teplota tavenia) -&gt; vrátiť výrobcovi alebo ZBERNÝ DVOR</a:t>
            </a:r>
          </a:p>
          <a:p>
            <a:pPr marL="171450" indent="-171450">
              <a:buFont typeface="Arial" panose="020B0604020202020204" pitchFamily="34" charset="0"/>
              <a:buChar char="•"/>
            </a:pPr>
            <a:r>
              <a:rPr lang="sk-SK" sz="1000" b="1" dirty="0">
                <a:latin typeface="Candara" panose="020E0502030303020204" pitchFamily="34" charset="0"/>
              </a:rPr>
              <a:t>žiarovky, žiarivky, </a:t>
            </a:r>
            <a:r>
              <a:rPr lang="sk-SK" sz="1000" b="1" dirty="0" err="1">
                <a:latin typeface="Candara" panose="020E0502030303020204" pitchFamily="34" charset="0"/>
              </a:rPr>
              <a:t>LEDky</a:t>
            </a:r>
            <a:r>
              <a:rPr lang="sk-SK" sz="1000" b="1" dirty="0">
                <a:latin typeface="Candara" panose="020E0502030303020204" pitchFamily="34" charset="0"/>
              </a:rPr>
              <a:t>, halogénky </a:t>
            </a:r>
            <a:r>
              <a:rPr lang="sk-SK" sz="1000" dirty="0">
                <a:latin typeface="Candara" panose="020E0502030303020204" pitchFamily="34" charset="0"/>
              </a:rPr>
              <a:t>-&gt; MIESTA SPÄTNÉHO ZBERU (napr. predajne svietidiel) alebo ZBERNÝ DVOR</a:t>
            </a:r>
          </a:p>
          <a:p>
            <a:pPr marL="171450" indent="-171450">
              <a:buFont typeface="Arial" panose="020B0604020202020204" pitchFamily="34" charset="0"/>
              <a:buChar char="•"/>
            </a:pPr>
            <a:r>
              <a:rPr lang="sk-SK" sz="1000" b="1" dirty="0">
                <a:latin typeface="Candara" panose="020E0502030303020204" pitchFamily="34" charset="0"/>
              </a:rPr>
              <a:t>zálohované, vratné sklenené fľaše a obaly</a:t>
            </a:r>
            <a:r>
              <a:rPr lang="sk-SK" sz="1000" dirty="0">
                <a:latin typeface="Candara" panose="020E0502030303020204" pitchFamily="34" charset="0"/>
              </a:rPr>
              <a:t> -&gt; vrátiť do OBCHODU</a:t>
            </a:r>
          </a:p>
          <a:p>
            <a:pPr marL="171450" indent="-171450">
              <a:buFont typeface="Arial" panose="020B0604020202020204" pitchFamily="34" charset="0"/>
              <a:buChar char="•"/>
            </a:pPr>
            <a:r>
              <a:rPr lang="sk-SK" sz="1000" b="1" dirty="0">
                <a:latin typeface="Candara" panose="020E0502030303020204" pitchFamily="34" charset="0"/>
              </a:rPr>
              <a:t>plast, kov, papier, VKM, bioodpad, ...</a:t>
            </a:r>
            <a:r>
              <a:rPr lang="sk-SK" sz="1000" dirty="0">
                <a:latin typeface="Candara" panose="020E0502030303020204" pitchFamily="34" charset="0"/>
              </a:rPr>
              <a:t> -&gt; PRÍSLUŠNÁ NÁDOBA NA TRIEDENÝ ODPAD</a:t>
            </a:r>
          </a:p>
        </p:txBody>
      </p:sp>
      <p:pic>
        <p:nvPicPr>
          <p:cNvPr id="4098" name="Picture 2" descr="Recycling-Code-70.svg">
            <a:extLst>
              <a:ext uri="{FF2B5EF4-FFF2-40B4-BE49-F238E27FC236}">
                <a16:creationId xmlns="" xmlns:a16="http://schemas.microsoft.com/office/drawing/2014/main" id="{9641E479-19E3-45FA-AB62-9115604A5E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9046" y="424305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cycling-Code-71.svg">
            <a:extLst>
              <a:ext uri="{FF2B5EF4-FFF2-40B4-BE49-F238E27FC236}">
                <a16:creationId xmlns="" xmlns:a16="http://schemas.microsoft.com/office/drawing/2014/main" id="{CED570F1-0CB0-4977-97D8-DC196C4AB27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686" y="424305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cycling-Code-72.svg">
            <a:extLst>
              <a:ext uri="{FF2B5EF4-FFF2-40B4-BE49-F238E27FC236}">
                <a16:creationId xmlns="" xmlns:a16="http://schemas.microsoft.com/office/drawing/2014/main" id="{32587C30-51C2-4193-8DD6-E260A336E20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2326" y="424305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6" name="Graphic 35" descr="Bottle">
            <a:extLst>
              <a:ext uri="{FF2B5EF4-FFF2-40B4-BE49-F238E27FC236}">
                <a16:creationId xmlns="" xmlns:a16="http://schemas.microsoft.com/office/drawing/2014/main" id="{BC630A48-1695-894C-B7E2-31C54B45B1D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rot="20268032">
            <a:off x="4888627" y="35038"/>
            <a:ext cx="2096478" cy="2096478"/>
          </a:xfrm>
          <a:prstGeom prst="rect">
            <a:avLst/>
          </a:prstGeom>
        </p:spPr>
      </p:pic>
      <p:sp>
        <p:nvSpPr>
          <p:cNvPr id="37" name="Zástupný symbol päty 4">
            <a:extLst>
              <a:ext uri="{FF2B5EF4-FFF2-40B4-BE49-F238E27FC236}">
                <a16:creationId xmlns="" xmlns:a16="http://schemas.microsoft.com/office/drawing/2014/main" id="{E3AB2C66-58A8-8E4C-9193-0B02DC7E4FB0}"/>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34" name="BlokTextu 33">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0606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Test tubes">
            <a:extLst>
              <a:ext uri="{FF2B5EF4-FFF2-40B4-BE49-F238E27FC236}">
                <a16:creationId xmlns="" xmlns:a16="http://schemas.microsoft.com/office/drawing/2014/main" id="{E0A31553-32A7-418B-8860-0CF72C0875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320392">
            <a:off x="5009234" y="497157"/>
            <a:ext cx="1422529" cy="1422529"/>
          </a:xfrm>
          <a:prstGeom prst="rect">
            <a:avLst/>
          </a:prstGeom>
        </p:spPr>
      </p:pic>
      <p:pic>
        <p:nvPicPr>
          <p:cNvPr id="40" name="Graphic 39" descr="Bottle">
            <a:extLst>
              <a:ext uri="{FF2B5EF4-FFF2-40B4-BE49-F238E27FC236}">
                <a16:creationId xmlns="" xmlns:a16="http://schemas.microsoft.com/office/drawing/2014/main" id="{D299F43D-9FFE-4539-918B-D5FB4B9838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20729942">
            <a:off x="4640328" y="2446452"/>
            <a:ext cx="2296338" cy="2296338"/>
          </a:xfrm>
          <a:prstGeom prst="rect">
            <a:avLst/>
          </a:prstGeom>
        </p:spPr>
      </p:pic>
      <p:pic>
        <p:nvPicPr>
          <p:cNvPr id="43" name="Graphic 42" descr="Champagne">
            <a:extLst>
              <a:ext uri="{FF2B5EF4-FFF2-40B4-BE49-F238E27FC236}">
                <a16:creationId xmlns="" xmlns:a16="http://schemas.microsoft.com/office/drawing/2014/main" id="{D503EDD2-083F-4969-A8E0-5D72694AFC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402937">
            <a:off x="5315367" y="7719017"/>
            <a:ext cx="1645561" cy="1645561"/>
          </a:xfrm>
          <a:prstGeom prst="rect">
            <a:avLst/>
          </a:prstGeom>
        </p:spPr>
      </p:pic>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8</a:t>
            </a:fld>
            <a:endParaRPr lang="cs-CZ">
              <a:latin typeface="Candara" panose="020E0502030303020204" pitchFamily="34" charset="0"/>
            </a:endParaRPr>
          </a:p>
        </p:txBody>
      </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536614"/>
            <a:ext cx="5997952" cy="3104730"/>
            <a:chOff x="287024" y="2792134"/>
            <a:chExt cx="5997952" cy="3104730"/>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310473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8EC996C7-C032-45AE-9384-D344CD1A4466}"/>
              </a:ext>
            </a:extLst>
          </p:cNvPr>
          <p:cNvSpPr txBox="1"/>
          <p:nvPr/>
        </p:nvSpPr>
        <p:spPr>
          <a:xfrm>
            <a:off x="1814514" y="549335"/>
            <a:ext cx="4911240" cy="2554545"/>
          </a:xfrm>
          <a:prstGeom prst="rect">
            <a:avLst/>
          </a:prstGeom>
          <a:noFill/>
        </p:spPr>
        <p:txBody>
          <a:bodyPr wrap="square" rtlCol="0">
            <a:spAutoFit/>
          </a:bodyPr>
          <a:lstStyle/>
          <a:p>
            <a:pPr marL="171450" indent="-171450">
              <a:buFont typeface="Arial" panose="020B0604020202020204" pitchFamily="34" charset="0"/>
              <a:buChar char="•"/>
            </a:pPr>
            <a:r>
              <a:rPr lang="sk-SK" sz="1000" dirty="0">
                <a:latin typeface="Candara" panose="020E0502030303020204" pitchFamily="34" charset="0"/>
              </a:rPr>
              <a:t>sklo by sa voľne v prírode rozkladalo cca 4 000 rokov, ale nie je až tak nebezpečné pre životné prostredie ako rozkladajúci sa plast</a:t>
            </a:r>
          </a:p>
          <a:p>
            <a:pPr marL="171450" indent="-171450">
              <a:buFont typeface="Arial" panose="020B0604020202020204" pitchFamily="34" charset="0"/>
              <a:buChar char="•"/>
            </a:pPr>
            <a:r>
              <a:rPr lang="sk-SK" sz="1000" dirty="0">
                <a:latin typeface="Candara" panose="020E0502030303020204" pitchFamily="34" charset="0"/>
              </a:rPr>
              <a:t>triedením sa dá šetriť – platí sa len za odvoz zmesového komunálneho odpadu, odvoz triedeného odpadu je pre občanov </a:t>
            </a:r>
            <a:r>
              <a:rPr lang="sk-SK" sz="1000" u="sng" dirty="0">
                <a:latin typeface="Candara" panose="020E0502030303020204" pitchFamily="34" charset="0"/>
              </a:rPr>
              <a:t>zadarmo</a:t>
            </a:r>
            <a:r>
              <a:rPr lang="en-US" sz="1000" u="sng" dirty="0">
                <a:latin typeface="Candara" panose="020E0502030303020204" pitchFamily="34" charset="0"/>
              </a:rPr>
              <a:t>.</a:t>
            </a:r>
            <a:r>
              <a:rPr lang="sk-SK" sz="1000" dirty="0">
                <a:latin typeface="Candara" panose="020E0502030303020204" pitchFamily="34" charset="0"/>
              </a:rPr>
              <a:t> Za to platia dovozcovia </a:t>
            </a:r>
            <a:br>
              <a:rPr lang="sk-SK" sz="1000" dirty="0">
                <a:latin typeface="Candara" panose="020E0502030303020204" pitchFamily="34" charset="0"/>
              </a:rPr>
            </a:br>
            <a:r>
              <a:rPr lang="sk-SK" sz="1000" dirty="0">
                <a:latin typeface="Candara" panose="020E0502030303020204" pitchFamily="34" charset="0"/>
              </a:rPr>
              <a:t>a výrobcovia obalov a výrobcovia a dovozcovia neobalových výrobkov (resp. to občan zaplatí v cene obalu pri kúpe baleného výrobku alebo kúpe neobalového výrobku).</a:t>
            </a:r>
          </a:p>
          <a:p>
            <a:pPr marL="171450" indent="-171450">
              <a:buFont typeface="Arial" panose="020B0604020202020204" pitchFamily="34" charset="0"/>
              <a:buChar char="•"/>
            </a:pPr>
            <a:r>
              <a:rPr lang="sk-SK" sz="1000" dirty="0">
                <a:latin typeface="Candara" panose="020E0502030303020204" pitchFamily="34" charset="0"/>
              </a:rPr>
              <a:t>nápoje (pivo, minerálna voda, mlieko, ...) kupovať vo vratných fľašiach a tie odovzdávať na ďalšie použitie (oddiali sa tak potreba recyklácie)</a:t>
            </a:r>
          </a:p>
          <a:p>
            <a:pPr marL="171450" indent="-171450">
              <a:buFont typeface="Arial" panose="020B0604020202020204" pitchFamily="34" charset="0"/>
              <a:buChar char="•"/>
            </a:pPr>
            <a:r>
              <a:rPr lang="sk-SK" sz="1000" dirty="0">
                <a:latin typeface="Candara" panose="020E0502030303020204" pitchFamily="34" charset="0"/>
              </a:rPr>
              <a:t>mlieko dopĺňať v mliečnych automatoch = </a:t>
            </a:r>
            <a:r>
              <a:rPr lang="sk-SK" sz="1000" dirty="0" err="1">
                <a:latin typeface="Candara" panose="020E0502030303020204" pitchFamily="34" charset="0"/>
              </a:rPr>
              <a:t>mliekomatoch</a:t>
            </a:r>
            <a:r>
              <a:rPr lang="sk-SK" sz="1000" dirty="0">
                <a:latin typeface="Candara" panose="020E0502030303020204" pitchFamily="34" charset="0"/>
              </a:rPr>
              <a:t> alebo na farmách</a:t>
            </a:r>
          </a:p>
          <a:p>
            <a:pPr marL="171450" indent="-171450">
              <a:buFont typeface="Arial" panose="020B0604020202020204" pitchFamily="34" charset="0"/>
              <a:buChar char="•"/>
            </a:pPr>
            <a:r>
              <a:rPr lang="sk-SK" sz="1000" dirty="0">
                <a:latin typeface="Candara" panose="020E0502030303020204" pitchFamily="34" charset="0"/>
              </a:rPr>
              <a:t>sirupy, pivo, víno, kuchynský olej dopĺňať/</a:t>
            </a:r>
            <a:r>
              <a:rPr lang="sk-SK" sz="1000" dirty="0" err="1">
                <a:latin typeface="Candara" panose="020E0502030303020204" pitchFamily="34" charset="0"/>
              </a:rPr>
              <a:t>dočapovávať</a:t>
            </a:r>
            <a:r>
              <a:rPr lang="sk-SK" sz="1000" dirty="0">
                <a:latin typeface="Candara" panose="020E0502030303020204" pitchFamily="34" charset="0"/>
              </a:rPr>
              <a:t> do vlastnej fľaše</a:t>
            </a:r>
          </a:p>
          <a:p>
            <a:pPr marL="171450" indent="-171450">
              <a:buFont typeface="Arial" panose="020B0604020202020204" pitchFamily="34" charset="0"/>
              <a:buChar char="•"/>
            </a:pPr>
            <a:r>
              <a:rPr lang="sk-SK" sz="1000" dirty="0">
                <a:latin typeface="Candara" panose="020E0502030303020204" pitchFamily="34" charset="0"/>
              </a:rPr>
              <a:t>sklenené nádoby od olív, zaváranín, medu a pod. využiť opätovne, prípadne darovať predajcom na trhu alebo známym na zaváranie či iné využitie</a:t>
            </a:r>
          </a:p>
          <a:p>
            <a:pPr marL="171450" indent="-171450">
              <a:buFont typeface="Arial" panose="020B0604020202020204" pitchFamily="34" charset="0"/>
              <a:buChar char="•"/>
            </a:pPr>
            <a:r>
              <a:rPr lang="sk-SK" sz="1000" dirty="0">
                <a:latin typeface="Candara" panose="020E0502030303020204" pitchFamily="34" charset="0"/>
              </a:rPr>
              <a:t>zisťovať u slovenských výrobcov a predajcov, či im ich sklenené nádoby môžeme vrátiť na ďalšie využitie (napr. sklenené nádobky od sviečok niektorých predajcov je možné vrátiť na ďalšie naplnenie, taktiež aj sklenené obaly od kozmetiky, fľaše od medu včelárom – možností stále pribúda)</a:t>
            </a:r>
          </a:p>
        </p:txBody>
      </p:sp>
      <p:grpSp>
        <p:nvGrpSpPr>
          <p:cNvPr id="29" name="Group 28">
            <a:extLst>
              <a:ext uri="{FF2B5EF4-FFF2-40B4-BE49-F238E27FC236}">
                <a16:creationId xmlns="" xmlns:a16="http://schemas.microsoft.com/office/drawing/2014/main" id="{43A1DC5C-C1DB-49EA-98F7-17AB62EE9E23}"/>
              </a:ext>
            </a:extLst>
          </p:cNvPr>
          <p:cNvGrpSpPr/>
          <p:nvPr/>
        </p:nvGrpSpPr>
        <p:grpSpPr>
          <a:xfrm>
            <a:off x="320689" y="664442"/>
            <a:ext cx="1080000" cy="1726332"/>
            <a:chOff x="4343384" y="3813890"/>
            <a:chExt cx="1080000" cy="1726332"/>
          </a:xfrm>
        </p:grpSpPr>
        <p:grpSp>
          <p:nvGrpSpPr>
            <p:cNvPr id="31" name="Group 30">
              <a:extLst>
                <a:ext uri="{FF2B5EF4-FFF2-40B4-BE49-F238E27FC236}">
                  <a16:creationId xmlns="" xmlns:a16="http://schemas.microsoft.com/office/drawing/2014/main" id="{FE2D7046-3F5E-4EAD-B681-CDD8E1E85792}"/>
                </a:ext>
              </a:extLst>
            </p:cNvPr>
            <p:cNvGrpSpPr/>
            <p:nvPr/>
          </p:nvGrpSpPr>
          <p:grpSpPr>
            <a:xfrm>
              <a:off x="4343384" y="4460222"/>
              <a:ext cx="1080000" cy="1080000"/>
              <a:chOff x="2569086" y="5232207"/>
              <a:chExt cx="1080000" cy="1080000"/>
            </a:xfrm>
          </p:grpSpPr>
          <p:sp>
            <p:nvSpPr>
              <p:cNvPr id="33" name="Oval 32">
                <a:extLst>
                  <a:ext uri="{FF2B5EF4-FFF2-40B4-BE49-F238E27FC236}">
                    <a16:creationId xmlns="" xmlns:a16="http://schemas.microsoft.com/office/drawing/2014/main" id="{ECB03D9B-28AC-4B9B-8227-AAC07930343E}"/>
                  </a:ext>
                </a:extLst>
              </p:cNvPr>
              <p:cNvSpPr/>
              <p:nvPr/>
            </p:nvSpPr>
            <p:spPr>
              <a:xfrm>
                <a:off x="2569086" y="5232207"/>
                <a:ext cx="1080000" cy="10800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Candara" panose="020E0502030303020204" pitchFamily="34" charset="0"/>
                </a:endParaRPr>
              </a:p>
            </p:txBody>
          </p:sp>
          <p:pic>
            <p:nvPicPr>
              <p:cNvPr id="34" name="Graphic 33" descr="Light bulb">
                <a:extLst>
                  <a:ext uri="{FF2B5EF4-FFF2-40B4-BE49-F238E27FC236}">
                    <a16:creationId xmlns="" xmlns:a16="http://schemas.microsoft.com/office/drawing/2014/main" id="{BB61B1AC-A5B8-4006-9523-071B1A0C81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2740291" y="5403412"/>
                <a:ext cx="737589" cy="737589"/>
              </a:xfrm>
              <a:prstGeom prst="rect">
                <a:avLst/>
              </a:prstGeom>
            </p:spPr>
          </p:pic>
        </p:grpSp>
        <p:sp>
          <p:nvSpPr>
            <p:cNvPr id="32" name="TextBox 31">
              <a:extLst>
                <a:ext uri="{FF2B5EF4-FFF2-40B4-BE49-F238E27FC236}">
                  <a16:creationId xmlns="" xmlns:a16="http://schemas.microsoft.com/office/drawing/2014/main" id="{2BDCC39D-37D1-4CA1-825F-8533E851C2A7}"/>
                </a:ext>
              </a:extLst>
            </p:cNvPr>
            <p:cNvSpPr txBox="1"/>
            <p:nvPr/>
          </p:nvSpPr>
          <p:spPr>
            <a:xfrm>
              <a:off x="4343384" y="3813890"/>
              <a:ext cx="1080000" cy="646331"/>
            </a:xfrm>
            <a:prstGeom prst="rect">
              <a:avLst/>
            </a:prstGeom>
            <a:noFill/>
          </p:spPr>
          <p:txBody>
            <a:bodyPr wrap="square" rtlCol="0">
              <a:spAutoFit/>
            </a:bodyPr>
            <a:lstStyle/>
            <a:p>
              <a:pPr algn="ctr"/>
              <a:r>
                <a:rPr lang="sk-SK" b="1" dirty="0">
                  <a:latin typeface="Candara" panose="020E0502030303020204" pitchFamily="34" charset="0"/>
                </a:rPr>
                <a:t>Viac </a:t>
              </a:r>
              <a:r>
                <a:rPr lang="sk-SK" b="1" dirty="0" err="1">
                  <a:latin typeface="Candara" panose="020E0502030303020204" pitchFamily="34" charset="0"/>
                </a:rPr>
                <a:t>info</a:t>
              </a:r>
              <a:r>
                <a:rPr lang="sk-SK" b="1" dirty="0">
                  <a:latin typeface="Candara" panose="020E0502030303020204" pitchFamily="34" charset="0"/>
                </a:rPr>
                <a:t> a tipy</a:t>
              </a:r>
              <a:endParaRPr lang="en-US" b="1" dirty="0">
                <a:latin typeface="Candara" panose="020E0502030303020204" pitchFamily="34" charset="0"/>
              </a:endParaRPr>
            </a:p>
          </p:txBody>
        </p:sp>
      </p:grpSp>
      <p:grpSp>
        <p:nvGrpSpPr>
          <p:cNvPr id="12" name="Group 11">
            <a:extLst>
              <a:ext uri="{FF2B5EF4-FFF2-40B4-BE49-F238E27FC236}">
                <a16:creationId xmlns="" xmlns:a16="http://schemas.microsoft.com/office/drawing/2014/main" id="{2CF0D1E3-AFF9-44EE-9277-CBDE49ADBC2B}"/>
              </a:ext>
            </a:extLst>
          </p:cNvPr>
          <p:cNvGrpSpPr/>
          <p:nvPr/>
        </p:nvGrpSpPr>
        <p:grpSpPr>
          <a:xfrm>
            <a:off x="571024" y="4652100"/>
            <a:ext cx="5715951" cy="3104730"/>
            <a:chOff x="491894" y="4652099"/>
            <a:chExt cx="5715951" cy="3596633"/>
          </a:xfrm>
          <a:solidFill>
            <a:schemeClr val="accent6">
              <a:lumMod val="20000"/>
              <a:lumOff val="80000"/>
            </a:schemeClr>
          </a:solidFill>
        </p:grpSpPr>
        <p:sp>
          <p:nvSpPr>
            <p:cNvPr id="10" name="Rectangle: Rounded Corners 9">
              <a:extLst>
                <a:ext uri="{FF2B5EF4-FFF2-40B4-BE49-F238E27FC236}">
                  <a16:creationId xmlns="" xmlns:a16="http://schemas.microsoft.com/office/drawing/2014/main" id="{D77E860F-FA6E-429A-8F29-489723567B23}"/>
                </a:ext>
              </a:extLst>
            </p:cNvPr>
            <p:cNvSpPr/>
            <p:nvPr/>
          </p:nvSpPr>
          <p:spPr>
            <a:xfrm>
              <a:off x="491894" y="4652099"/>
              <a:ext cx="5715951" cy="3596633"/>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sk-SK"/>
            </a:p>
          </p:txBody>
        </p:sp>
        <p:sp>
          <p:nvSpPr>
            <p:cNvPr id="8" name="TextBox 7">
              <a:extLst>
                <a:ext uri="{FF2B5EF4-FFF2-40B4-BE49-F238E27FC236}">
                  <a16:creationId xmlns="" xmlns:a16="http://schemas.microsoft.com/office/drawing/2014/main" id="{B052C958-0982-4D39-A314-EFA72EA34660}"/>
                </a:ext>
              </a:extLst>
            </p:cNvPr>
            <p:cNvSpPr txBox="1"/>
            <p:nvPr/>
          </p:nvSpPr>
          <p:spPr>
            <a:xfrm>
              <a:off x="738451" y="5114116"/>
              <a:ext cx="5217459" cy="2674047"/>
            </a:xfrm>
            <a:prstGeom prst="rect">
              <a:avLst/>
            </a:prstGeom>
            <a:noFill/>
            <a:ln>
              <a:noFill/>
            </a:ln>
          </p:spPr>
          <p:txBody>
            <a:bodyPr wrap="square" rtlCol="0">
              <a:spAutoFit/>
            </a:bodyPr>
            <a:lstStyle/>
            <a:p>
              <a:pPr algn="ctr"/>
              <a:r>
                <a:rPr lang="sk-SK" sz="1600" b="1" dirty="0">
                  <a:solidFill>
                    <a:schemeClr val="accent6">
                      <a:lumMod val="50000"/>
                    </a:schemeClr>
                  </a:solidFill>
                  <a:latin typeface="Candara" panose="020E0502030303020204" pitchFamily="34" charset="0"/>
                </a:rPr>
                <a:t>Recyklované sklo potrebuje v procese výroby na ohrev nižšiu teplotu ako sklo z primárnych materiálov, vďaka čomu ušetríme až 40 % energie.</a:t>
              </a:r>
            </a:p>
            <a:p>
              <a:pPr algn="ctr"/>
              <a:endParaRPr lang="sk-SK" sz="1600" b="1" dirty="0">
                <a:solidFill>
                  <a:schemeClr val="accent6">
                    <a:lumMod val="50000"/>
                  </a:schemeClr>
                </a:solidFill>
                <a:latin typeface="Candara" panose="020E0502030303020204" pitchFamily="34" charset="0"/>
              </a:endParaRPr>
            </a:p>
            <a:p>
              <a:pPr algn="ctr"/>
              <a:r>
                <a:rPr lang="sk-SK" sz="1600" b="1" dirty="0">
                  <a:solidFill>
                    <a:schemeClr val="accent6">
                      <a:lumMod val="50000"/>
                    </a:schemeClr>
                  </a:solidFill>
                  <a:latin typeface="Candara" panose="020E0502030303020204" pitchFamily="34" charset="0"/>
                </a:rPr>
                <a:t>Recyklovaním skla tiež zredukujeme znečistenie ovzdušia o cca 20 % a vody o cca 50 % </a:t>
              </a:r>
            </a:p>
            <a:p>
              <a:pPr algn="ctr"/>
              <a:r>
                <a:rPr lang="sk-SK" sz="1600" b="1" dirty="0">
                  <a:solidFill>
                    <a:schemeClr val="accent6">
                      <a:lumMod val="50000"/>
                    </a:schemeClr>
                  </a:solidFill>
                  <a:latin typeface="Candara" panose="020E0502030303020204" pitchFamily="34" charset="0"/>
                </a:rPr>
                <a:t>v porovnaní s primárnou výrobou skla. </a:t>
              </a:r>
              <a:br>
                <a:rPr lang="sk-SK" sz="1600" b="1" dirty="0">
                  <a:solidFill>
                    <a:schemeClr val="accent6">
                      <a:lumMod val="50000"/>
                    </a:schemeClr>
                  </a:solidFill>
                  <a:latin typeface="Candara" panose="020E0502030303020204" pitchFamily="34" charset="0"/>
                </a:rPr>
              </a:br>
              <a:r>
                <a:rPr lang="sk-SK" sz="1600" b="1" dirty="0">
                  <a:solidFill>
                    <a:schemeClr val="accent6">
                      <a:lumMod val="50000"/>
                    </a:schemeClr>
                  </a:solidFill>
                  <a:latin typeface="Candara" panose="020E0502030303020204" pitchFamily="34" charset="0"/>
                </a:rPr>
                <a:t/>
              </a:r>
              <a:br>
                <a:rPr lang="sk-SK" sz="1600" b="1" dirty="0">
                  <a:solidFill>
                    <a:schemeClr val="accent6">
                      <a:lumMod val="50000"/>
                    </a:schemeClr>
                  </a:solidFill>
                  <a:latin typeface="Candara" panose="020E0502030303020204" pitchFamily="34" charset="0"/>
                </a:rPr>
              </a:br>
              <a:r>
                <a:rPr lang="sk-SK" sz="1600" b="1" dirty="0">
                  <a:solidFill>
                    <a:schemeClr val="accent6">
                      <a:lumMod val="50000"/>
                    </a:schemeClr>
                  </a:solidFill>
                  <a:latin typeface="Candara" panose="020E0502030303020204" pitchFamily="34" charset="0"/>
                </a:rPr>
                <a:t>Sklo je recyklovateľné donekonečna.</a:t>
              </a:r>
            </a:p>
          </p:txBody>
        </p:sp>
      </p:grpSp>
      <p:sp>
        <p:nvSpPr>
          <p:cNvPr id="20" name="Zástupný symbol päty 4">
            <a:extLst>
              <a:ext uri="{FF2B5EF4-FFF2-40B4-BE49-F238E27FC236}">
                <a16:creationId xmlns="" xmlns:a16="http://schemas.microsoft.com/office/drawing/2014/main" id="{5725F1AD-6337-E442-92ED-592BE66EDD25}"/>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sp>
        <p:nvSpPr>
          <p:cNvPr id="19" name="BlokTextu 18">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244313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phic 53" descr="Toothbrush">
            <a:extLst>
              <a:ext uri="{FF2B5EF4-FFF2-40B4-BE49-F238E27FC236}">
                <a16:creationId xmlns="" xmlns:a16="http://schemas.microsoft.com/office/drawing/2014/main" id="{42A46670-42E4-4BB5-8FB3-72B4605977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002973" y="2365412"/>
            <a:ext cx="1839547" cy="1839547"/>
          </a:xfrm>
          <a:prstGeom prst="rect">
            <a:avLst/>
          </a:prstGeom>
        </p:spPr>
      </p:pic>
      <p:pic>
        <p:nvPicPr>
          <p:cNvPr id="13" name="Graphic 12" descr="Beach ball">
            <a:extLst>
              <a:ext uri="{FF2B5EF4-FFF2-40B4-BE49-F238E27FC236}">
                <a16:creationId xmlns="" xmlns:a16="http://schemas.microsoft.com/office/drawing/2014/main" id="{0FF29395-CBC7-42A5-ABC5-BDE36DE16A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88295" y="7592954"/>
            <a:ext cx="1839547" cy="1839547"/>
          </a:xfrm>
          <a:prstGeom prst="rect">
            <a:avLst/>
          </a:prstGeom>
        </p:spPr>
      </p:pic>
      <p:pic>
        <p:nvPicPr>
          <p:cNvPr id="16" name="Graphic 15" descr="Candy">
            <a:extLst>
              <a:ext uri="{FF2B5EF4-FFF2-40B4-BE49-F238E27FC236}">
                <a16:creationId xmlns="" xmlns:a16="http://schemas.microsoft.com/office/drawing/2014/main" id="{D729F204-71E4-4DA2-AF55-5734C34406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281425">
            <a:off x="4695214" y="5159477"/>
            <a:ext cx="1839547" cy="1839547"/>
          </a:xfrm>
          <a:prstGeom prst="rect">
            <a:avLst/>
          </a:prstGeom>
        </p:spPr>
      </p:pic>
      <p:sp>
        <p:nvSpPr>
          <p:cNvPr id="2" name="TextBox 1">
            <a:extLst>
              <a:ext uri="{FF2B5EF4-FFF2-40B4-BE49-F238E27FC236}">
                <a16:creationId xmlns="" xmlns:a16="http://schemas.microsoft.com/office/drawing/2014/main" id="{8EC996C7-C032-45AE-9384-D344CD1A4466}"/>
              </a:ext>
            </a:extLst>
          </p:cNvPr>
          <p:cNvSpPr txBox="1"/>
          <p:nvPr/>
        </p:nvSpPr>
        <p:spPr>
          <a:xfrm>
            <a:off x="1813043" y="2205207"/>
            <a:ext cx="4573470" cy="4708981"/>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výrobky a obaly označené symbolmi</a:t>
            </a:r>
            <a:r>
              <a:rPr lang="sk-SK" sz="1000" dirty="0">
                <a:latin typeface="Candara" panose="020E0502030303020204" pitchFamily="34" charset="0"/>
              </a:rPr>
              <a:t>: PET (1) – dobre recyklovateľný, HDPE (2), PVC (3) – odporúčame nepoužívať – je škodlivý, LDPE (4), PP (5), PS (6)</a:t>
            </a:r>
          </a:p>
          <a:p>
            <a:pPr marL="171450" indent="-171450">
              <a:buFont typeface="Arial" panose="020B0604020202020204" pitchFamily="34" charset="0"/>
              <a:buChar char="•"/>
            </a:pPr>
            <a:r>
              <a:rPr lang="sk-SK" sz="1000" b="1" dirty="0">
                <a:latin typeface="Candara" panose="020E0502030303020204" pitchFamily="34" charset="0"/>
              </a:rPr>
              <a:t>plastové fľaše od nápojov </a:t>
            </a:r>
            <a:r>
              <a:rPr lang="sk-SK" sz="1000" dirty="0">
                <a:latin typeface="Candara" panose="020E0502030303020204" pitchFamily="34" charset="0"/>
              </a:rPr>
              <a:t>(</a:t>
            </a:r>
            <a:r>
              <a:rPr lang="sk-SK" sz="1000" u="sng" dirty="0">
                <a:latin typeface="Candara" panose="020E0502030303020204" pitchFamily="34" charset="0"/>
              </a:rPr>
              <a:t>prázdne</a:t>
            </a:r>
            <a:r>
              <a:rPr lang="sk-SK" sz="1000" dirty="0">
                <a:latin typeface="Candara" panose="020E0502030303020204" pitchFamily="34" charset="0"/>
              </a:rPr>
              <a:t>, </a:t>
            </a:r>
            <a:r>
              <a:rPr lang="sk-SK" sz="1000" u="sng" dirty="0">
                <a:latin typeface="Candara" panose="020E0502030303020204" pitchFamily="34" charset="0"/>
              </a:rPr>
              <a:t>neznečistené</a:t>
            </a:r>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a:t>
            </a:r>
          </a:p>
          <a:p>
            <a:pPr marL="171450" indent="-171450">
              <a:buFont typeface="Arial" panose="020B0604020202020204" pitchFamily="34" charset="0"/>
              <a:buChar char="•"/>
            </a:pPr>
            <a:r>
              <a:rPr lang="sk-SK" sz="1000" b="1" dirty="0">
                <a:latin typeface="Candara" panose="020E0502030303020204" pitchFamily="34" charset="0"/>
              </a:rPr>
              <a:t>plastové fľaše od kuchynského oleja </a:t>
            </a:r>
            <a:r>
              <a:rPr lang="sk-SK" sz="1000" dirty="0">
                <a:latin typeface="Candara" panose="020E0502030303020204" pitchFamily="34" charset="0"/>
              </a:rPr>
              <a:t>(</a:t>
            </a:r>
            <a:r>
              <a:rPr lang="sk-SK" sz="1000" u="sng" dirty="0">
                <a:latin typeface="Candara" panose="020E0502030303020204" pitchFamily="34" charset="0"/>
              </a:rPr>
              <a:t>prázdne</a:t>
            </a:r>
            <a:r>
              <a:rPr lang="sk-SK" sz="1000" dirty="0">
                <a:latin typeface="Candara" panose="020E0502030303020204" pitchFamily="34" charset="0"/>
              </a:rPr>
              <a:t>, </a:t>
            </a:r>
            <a:r>
              <a:rPr lang="sk-SK" sz="1000" u="sng" dirty="0">
                <a:latin typeface="Candara" panose="020E0502030303020204" pitchFamily="34" charset="0"/>
              </a:rPr>
              <a:t>neznečistené</a:t>
            </a:r>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a:t>
            </a:r>
            <a:r>
              <a:rPr lang="sk-SK" sz="1000" b="1" dirty="0">
                <a:latin typeface="Candara" panose="020E0502030303020204" pitchFamily="34" charset="0"/>
              </a:rPr>
              <a:t> </a:t>
            </a:r>
            <a:r>
              <a:rPr lang="sk-SK" sz="1000" dirty="0">
                <a:latin typeface="Candara" panose="020E0502030303020204" pitchFamily="34" charset="0"/>
              </a:rPr>
              <a:t>fľaše od oleja</a:t>
            </a:r>
            <a:r>
              <a:rPr lang="en-US" sz="1000" dirty="0">
                <a:latin typeface="Candara" panose="020E0502030303020204" pitchFamily="34" charset="0"/>
              </a:rPr>
              <a:t> </a:t>
            </a:r>
            <a:r>
              <a:rPr lang="sk-SK" sz="1000" u="sng" dirty="0">
                <a:latin typeface="Candara" panose="020E0502030303020204" pitchFamily="34" charset="0"/>
              </a:rPr>
              <a:t>neumývať</a:t>
            </a:r>
            <a:r>
              <a:rPr lang="en-US" sz="1000" u="sng" dirty="0">
                <a:latin typeface="Candara" panose="020E0502030303020204" pitchFamily="34" charset="0"/>
              </a:rPr>
              <a:t>,</a:t>
            </a:r>
            <a:r>
              <a:rPr lang="sk-SK" sz="1000" dirty="0">
                <a:latin typeface="Candara" panose="020E0502030303020204" pitchFamily="34" charset="0"/>
              </a:rPr>
              <a:t> olej do vody nepatrí – použitý alebo starý kuchynský olej zlievať cez sitko do jednej takejto PET fľaše a odniesť na miesta odberu, napr. vybrané čerpacie stanice Slovnaft – ich zoznam nájdete na </a:t>
            </a:r>
            <a:r>
              <a:rPr lang="sk-SK" sz="1000" dirty="0">
                <a:hlinkClick r:id="rId8"/>
              </a:rPr>
              <a:t>https://slovnaft.sk/sk/cerpacie-stanice/predajne/zber-pouziteho-kuchynskeho-oleja/</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plastové obaly a </a:t>
            </a:r>
            <a:r>
              <a:rPr lang="sk-SK" sz="1000" b="1" dirty="0" err="1">
                <a:latin typeface="Candara" panose="020E0502030303020204" pitchFamily="34" charset="0"/>
              </a:rPr>
              <a:t>kelímky</a:t>
            </a:r>
            <a:r>
              <a:rPr lang="sk-SK" sz="1000" b="1" dirty="0">
                <a:latin typeface="Candara" panose="020E0502030303020204" pitchFamily="34" charset="0"/>
              </a:rPr>
              <a:t> od potravín </a:t>
            </a:r>
            <a:r>
              <a:rPr lang="sk-SK" sz="1000" dirty="0">
                <a:latin typeface="Candara" panose="020E0502030303020204" pitchFamily="34" charset="0"/>
              </a:rPr>
              <a:t>(kečup, horčica, jogurt, smotana, bryndza a iné, …),</a:t>
            </a:r>
            <a:r>
              <a:rPr lang="sk-SK" sz="1000" b="1" dirty="0">
                <a:latin typeface="Candara" panose="020E0502030303020204" pitchFamily="34" charset="0"/>
              </a:rPr>
              <a:t> </a:t>
            </a:r>
            <a:r>
              <a:rPr lang="sk-SK" sz="1000" dirty="0">
                <a:latin typeface="Candara" panose="020E0502030303020204" pitchFamily="34" charset="0"/>
              </a:rPr>
              <a:t>(</a:t>
            </a:r>
            <a:r>
              <a:rPr lang="sk-SK" sz="1000" u="sng" dirty="0">
                <a:latin typeface="Candara" panose="020E0502030303020204" pitchFamily="34" charset="0"/>
              </a:rPr>
              <a:t>prázdne</a:t>
            </a:r>
            <a:r>
              <a:rPr lang="sk-SK" sz="1000" dirty="0">
                <a:latin typeface="Candara" panose="020E0502030303020204" pitchFamily="34" charset="0"/>
              </a:rPr>
              <a:t>, </a:t>
            </a:r>
            <a:r>
              <a:rPr lang="sk-SK" sz="1000" u="sng" dirty="0">
                <a:latin typeface="Candara" panose="020E0502030303020204" pitchFamily="34" charset="0"/>
              </a:rPr>
              <a:t>neznečistené</a:t>
            </a:r>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endParaRPr lang="sk-SK" sz="1000" dirty="0">
              <a:latin typeface="Candara" panose="020E0502030303020204" pitchFamily="34" charset="0"/>
            </a:endParaRPr>
          </a:p>
          <a:p>
            <a:pPr marL="184150"/>
            <a:r>
              <a:rPr lang="sk-SK" sz="1000" dirty="0">
                <a:latin typeface="Candara" panose="020E0502030303020204" pitchFamily="34" charset="0"/>
              </a:rPr>
              <a:t>POZOR! Fólie a polystyrénové tácky od mäsa, mäsových výrobkov a syrov patria do ZMESOVÉHO KOMUNÁLNEHO ODPADU – ich tuk sa dostal do štruktúry plastu a znemožňuje recykláciu, ani dôkladné umytie nepomôže</a:t>
            </a:r>
          </a:p>
          <a:p>
            <a:pPr marL="171450" indent="-171450">
              <a:buFont typeface="Arial" panose="020B0604020202020204" pitchFamily="34" charset="0"/>
              <a:buChar char="•"/>
            </a:pPr>
            <a:r>
              <a:rPr lang="sk-SK" sz="1000" b="1" dirty="0">
                <a:latin typeface="Candara" panose="020E0502030303020204" pitchFamily="34" charset="0"/>
              </a:rPr>
              <a:t>fólie </a:t>
            </a:r>
            <a:r>
              <a:rPr lang="sk-SK" sz="1000" dirty="0">
                <a:latin typeface="Candara" panose="020E0502030303020204" pitchFamily="34" charset="0"/>
              </a:rPr>
              <a:t>(bublinková, </a:t>
            </a:r>
            <a:r>
              <a:rPr lang="sk-SK" sz="1000" dirty="0" err="1">
                <a:latin typeface="Candara" panose="020E0502030303020204" pitchFamily="34" charset="0"/>
              </a:rPr>
              <a:t>strečová</a:t>
            </a:r>
            <a:r>
              <a:rPr lang="sk-SK" sz="1000" dirty="0">
                <a:latin typeface="Candara" panose="020E0502030303020204" pitchFamily="34" charset="0"/>
              </a:rPr>
              <a:t>, ...), </a:t>
            </a:r>
            <a:r>
              <a:rPr lang="sk-SK" sz="1000" b="1" dirty="0">
                <a:latin typeface="Candara" panose="020E0502030303020204" pitchFamily="34" charset="0"/>
              </a:rPr>
              <a:t>plastové tašky </a:t>
            </a:r>
            <a:r>
              <a:rPr lang="sk-SK" sz="1000" dirty="0">
                <a:latin typeface="Candara" panose="020E0502030303020204" pitchFamily="34" charset="0"/>
              </a:rPr>
              <a:t>a </a:t>
            </a:r>
            <a:r>
              <a:rPr lang="sk-SK" sz="1000" b="1" dirty="0">
                <a:latin typeface="Candara" panose="020E0502030303020204" pitchFamily="34" charset="0"/>
              </a:rPr>
              <a:t>mikroténové vrecká</a:t>
            </a:r>
          </a:p>
          <a:p>
            <a:pPr marL="171450" indent="-171450">
              <a:buFont typeface="Arial" panose="020B0604020202020204" pitchFamily="34" charset="0"/>
              <a:buChar char="•"/>
            </a:pPr>
            <a:r>
              <a:rPr lang="sk-SK" sz="1000" b="1" dirty="0">
                <a:latin typeface="Candara" panose="020E0502030303020204" pitchFamily="34" charset="0"/>
              </a:rPr>
              <a:t>plastové obaly od liekov </a:t>
            </a:r>
            <a:r>
              <a:rPr lang="sk-SK" sz="1000" dirty="0">
                <a:latin typeface="Candara" panose="020E0502030303020204" pitchFamily="34" charset="0"/>
              </a:rPr>
              <a:t>(bez liekov, nekombinované s hliníkom či iným materiálom), </a:t>
            </a:r>
            <a:r>
              <a:rPr lang="en-US" sz="1000" dirty="0" err="1">
                <a:latin typeface="Candara" panose="020E0502030303020204" pitchFamily="34" charset="0"/>
              </a:rPr>
              <a:t>ak</a:t>
            </a:r>
            <a:r>
              <a:rPr lang="en-US" sz="1000" dirty="0">
                <a:latin typeface="Candara" panose="020E0502030303020204" pitchFamily="34" charset="0"/>
              </a:rPr>
              <a:t> </a:t>
            </a:r>
            <a:r>
              <a:rPr lang="en-US" sz="1000" dirty="0" err="1">
                <a:latin typeface="Candara" panose="020E0502030303020204" pitchFamily="34" charset="0"/>
              </a:rPr>
              <a:t>obsahuje</a:t>
            </a:r>
            <a:r>
              <a:rPr lang="en-US" sz="1000" dirty="0">
                <a:latin typeface="Candara" panose="020E0502030303020204" pitchFamily="34" charset="0"/>
              </a:rPr>
              <a:t> </a:t>
            </a:r>
            <a:r>
              <a:rPr lang="en-US" sz="1000" dirty="0" err="1">
                <a:latin typeface="Candara" panose="020E0502030303020204" pitchFamily="34" charset="0"/>
              </a:rPr>
              <a:t>lieky</a:t>
            </a:r>
            <a:r>
              <a:rPr lang="en-US" sz="1000" dirty="0">
                <a:latin typeface="Candara" panose="020E0502030303020204" pitchFamily="34" charset="0"/>
              </a:rPr>
              <a:t> -&gt; do LEKÁRNE</a:t>
            </a:r>
            <a:endParaRPr lang="sk-SK" sz="1000" dirty="0">
              <a:latin typeface="Candara" panose="020E0502030303020204" pitchFamily="34" charset="0"/>
            </a:endParaRPr>
          </a:p>
          <a:p>
            <a:pPr marL="171450" indent="-171450">
              <a:buFont typeface="Arial" panose="020B0604020202020204" pitchFamily="34" charset="0"/>
              <a:buChar char="•"/>
            </a:pPr>
            <a:r>
              <a:rPr lang="sk-SK" sz="1000" b="1" dirty="0">
                <a:latin typeface="Candara" panose="020E0502030303020204" pitchFamily="34" charset="0"/>
              </a:rPr>
              <a:t>plastové obaly od pracích a čistiacich prostriedkov a kozmetiky </a:t>
            </a:r>
            <a:r>
              <a:rPr lang="sk-SK" sz="1000" dirty="0">
                <a:latin typeface="Candara" panose="020E0502030303020204" pitchFamily="34" charset="0"/>
              </a:rPr>
              <a:t>(</a:t>
            </a:r>
            <a:r>
              <a:rPr lang="sk-SK" sz="1000" u="sng" dirty="0">
                <a:latin typeface="Candara" panose="020E0502030303020204" pitchFamily="34" charset="0"/>
              </a:rPr>
              <a:t>prázdne</a:t>
            </a:r>
            <a:r>
              <a:rPr lang="sk-SK" sz="1000" dirty="0">
                <a:latin typeface="Candara" panose="020E0502030303020204" pitchFamily="34" charset="0"/>
              </a:rPr>
              <a:t>, </a:t>
            </a:r>
          </a:p>
          <a:p>
            <a:r>
              <a:rPr lang="sk-SK" sz="1000" dirty="0">
                <a:latin typeface="Candara" panose="020E0502030303020204" pitchFamily="34" charset="0"/>
              </a:rPr>
              <a:t>       s dôrazom na minimalizáciu objemu </a:t>
            </a:r>
            <a:r>
              <a:rPr lang="sk-SK" sz="1000" u="sng" dirty="0">
                <a:latin typeface="Candara" panose="020E0502030303020204" pitchFamily="34" charset="0"/>
              </a:rPr>
              <a:t>stlačené</a:t>
            </a:r>
            <a:r>
              <a:rPr lang="sk-SK" sz="1000" dirty="0">
                <a:latin typeface="Candara" panose="020E0502030303020204" pitchFamily="34" charset="0"/>
              </a:rPr>
              <a:t>)</a:t>
            </a:r>
          </a:p>
          <a:p>
            <a:pPr marL="171450" indent="-171450">
              <a:buFont typeface="Arial" panose="020B0604020202020204" pitchFamily="34" charset="0"/>
              <a:buChar char="•"/>
            </a:pPr>
            <a:r>
              <a:rPr lang="sk-SK" sz="1000" b="1" dirty="0">
                <a:latin typeface="Candara" panose="020E0502030303020204" pitchFamily="34" charset="0"/>
              </a:rPr>
              <a:t>obalový polystyrén </a:t>
            </a:r>
            <a:r>
              <a:rPr lang="sk-SK" sz="1000" dirty="0">
                <a:latin typeface="Candara" panose="020E0502030303020204" pitchFamily="34" charset="0"/>
              </a:rPr>
              <a:t>(iba čistý, </a:t>
            </a:r>
            <a:r>
              <a:rPr lang="sk-SK" sz="1000" u="sng" dirty="0">
                <a:latin typeface="Candara" panose="020E0502030303020204" pitchFamily="34" charset="0"/>
              </a:rPr>
              <a:t>nesmie </a:t>
            </a:r>
            <a:r>
              <a:rPr lang="sk-SK" sz="1000" dirty="0">
                <a:latin typeface="Candara" panose="020E0502030303020204" pitchFamily="34" charset="0"/>
              </a:rPr>
              <a:t>byť znečistený napr. jedlom ani stavebným odpadom) – pri veľkom množstve však zaviezť na ZBERNÝ DVOR </a:t>
            </a:r>
          </a:p>
          <a:p>
            <a:r>
              <a:rPr lang="sk-SK" sz="1000" dirty="0">
                <a:latin typeface="Candara" panose="020E0502030303020204" pitchFamily="34" charset="0"/>
              </a:rPr>
              <a:t>      a nezapĺňať zbytočne kontajnery na zberných miestach</a:t>
            </a:r>
          </a:p>
          <a:p>
            <a:pPr marL="171450" indent="-171450">
              <a:buFont typeface="Arial" panose="020B0604020202020204" pitchFamily="34" charset="0"/>
              <a:buChar char="•"/>
            </a:pPr>
            <a:r>
              <a:rPr lang="sk-SK" sz="1000" b="1" dirty="0">
                <a:latin typeface="Candara" panose="020E0502030303020204" pitchFamily="34" charset="0"/>
              </a:rPr>
              <a:t>plastová lepiaca páska</a:t>
            </a:r>
          </a:p>
          <a:p>
            <a:pPr marL="171450" indent="-171450">
              <a:buFont typeface="Arial" panose="020B0604020202020204" pitchFamily="34" charset="0"/>
              <a:buChar char="•"/>
            </a:pPr>
            <a:r>
              <a:rPr lang="sk-SK" sz="1000" b="1" dirty="0">
                <a:latin typeface="Candara" panose="020E0502030303020204" pitchFamily="34" charset="0"/>
              </a:rPr>
              <a:t>platobné a vernostné plastové karty</a:t>
            </a:r>
            <a:r>
              <a:rPr lang="sk-SK" sz="1000" dirty="0">
                <a:latin typeface="Candara" panose="020E0502030303020204" pitchFamily="34" charset="0"/>
              </a:rPr>
              <a:t> – odstrihnúť čip (ten do ZMESOVÉHO KOMUNÁLNEHO ODPADU)</a:t>
            </a:r>
          </a:p>
          <a:p>
            <a:pPr marL="171450" indent="-171450">
              <a:buFont typeface="Arial" panose="020B0604020202020204" pitchFamily="34" charset="0"/>
              <a:buChar char="•"/>
            </a:pPr>
            <a:r>
              <a:rPr lang="sk-SK" sz="1000" dirty="0">
                <a:latin typeface="Candara" panose="020E0502030303020204" pitchFamily="34" charset="0"/>
              </a:rPr>
              <a:t>PLUS pozri sekciu NÁPOJOVÉ KARTÓNY</a:t>
            </a:r>
          </a:p>
          <a:p>
            <a:pPr marL="171450" indent="-171450">
              <a:buFont typeface="Arial" panose="020B0604020202020204" pitchFamily="34" charset="0"/>
              <a:buChar char="•"/>
            </a:pPr>
            <a:r>
              <a:rPr lang="sk-SK" sz="1000" dirty="0">
                <a:latin typeface="Candara" panose="020E0502030303020204" pitchFamily="34" charset="0"/>
              </a:rPr>
              <a:t>PLUS pozri sekciu KOVY</a:t>
            </a:r>
          </a:p>
          <a:p>
            <a:pPr marL="171450" indent="-171450">
              <a:buFont typeface="Arial" panose="020B0604020202020204" pitchFamily="34" charset="0"/>
              <a:buChar char="•"/>
            </a:pPr>
            <a:endParaRPr lang="sk-SK" sz="1000" dirty="0">
              <a:latin typeface="Candara" panose="020E0502030303020204" pitchFamily="34" charset="0"/>
            </a:endParaRPr>
          </a:p>
        </p:txBody>
      </p:sp>
      <p:sp>
        <p:nvSpPr>
          <p:cNvPr id="6" name="Zástupný symbol čísla snímky 5"/>
          <p:cNvSpPr>
            <a:spLocks noGrp="1"/>
          </p:cNvSpPr>
          <p:nvPr>
            <p:ph type="sldNum" sz="quarter" idx="12"/>
          </p:nvPr>
        </p:nvSpPr>
        <p:spPr/>
        <p:txBody>
          <a:bodyPr/>
          <a:lstStyle/>
          <a:p>
            <a:fld id="{B294E517-C093-48A8-8981-F9467ED2D438}" type="slidenum">
              <a:rPr lang="cs-CZ" smtClean="0">
                <a:latin typeface="Candara" panose="020E0502030303020204" pitchFamily="34" charset="0"/>
              </a:rPr>
              <a:t>9</a:t>
            </a:fld>
            <a:endParaRPr lang="cs-CZ" dirty="0">
              <a:latin typeface="Candara" panose="020E0502030303020204" pitchFamily="34" charset="0"/>
            </a:endParaRPr>
          </a:p>
        </p:txBody>
      </p:sp>
      <p:grpSp>
        <p:nvGrpSpPr>
          <p:cNvPr id="47" name="Group 46">
            <a:extLst>
              <a:ext uri="{FF2B5EF4-FFF2-40B4-BE49-F238E27FC236}">
                <a16:creationId xmlns="" xmlns:a16="http://schemas.microsoft.com/office/drawing/2014/main" id="{AD40F03C-A48F-4DBD-AD05-49E1EF2B2F09}"/>
              </a:ext>
            </a:extLst>
          </p:cNvPr>
          <p:cNvGrpSpPr/>
          <p:nvPr/>
        </p:nvGrpSpPr>
        <p:grpSpPr>
          <a:xfrm>
            <a:off x="323729" y="2264468"/>
            <a:ext cx="1141249" cy="1450369"/>
            <a:chOff x="601016" y="3733922"/>
            <a:chExt cx="1141249" cy="1450369"/>
          </a:xfrm>
        </p:grpSpPr>
        <p:grpSp>
          <p:nvGrpSpPr>
            <p:cNvPr id="23" name="Group 22">
              <a:extLst>
                <a:ext uri="{FF2B5EF4-FFF2-40B4-BE49-F238E27FC236}">
                  <a16:creationId xmlns="" xmlns:a16="http://schemas.microsoft.com/office/drawing/2014/main" id="{36E30E3C-44FD-4CB3-8DD6-144687360290}"/>
                </a:ext>
              </a:extLst>
            </p:cNvPr>
            <p:cNvGrpSpPr/>
            <p:nvPr/>
          </p:nvGrpSpPr>
          <p:grpSpPr>
            <a:xfrm>
              <a:off x="631640" y="4104291"/>
              <a:ext cx="1080000" cy="1080000"/>
              <a:chOff x="1097135" y="3528060"/>
              <a:chExt cx="1080000" cy="1080000"/>
            </a:xfrm>
          </p:grpSpPr>
          <p:sp>
            <p:nvSpPr>
              <p:cNvPr id="22" name="Oval 21">
                <a:extLst>
                  <a:ext uri="{FF2B5EF4-FFF2-40B4-BE49-F238E27FC236}">
                    <a16:creationId xmlns="" xmlns:a16="http://schemas.microsoft.com/office/drawing/2014/main" id="{69736E2C-6EF2-467E-952C-2D54EB6E60C3}"/>
                  </a:ext>
                </a:extLst>
              </p:cNvPr>
              <p:cNvSpPr/>
              <p:nvPr/>
            </p:nvSpPr>
            <p:spPr>
              <a:xfrm>
                <a:off x="1097135" y="3528060"/>
                <a:ext cx="1080000" cy="108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Candara" panose="020E0502030303020204" pitchFamily="34" charset="0"/>
                </a:endParaRPr>
              </a:p>
            </p:txBody>
          </p:sp>
          <p:pic>
            <p:nvPicPr>
              <p:cNvPr id="9" name="Graphic 8" descr="Checkmark">
                <a:extLst>
                  <a:ext uri="{FF2B5EF4-FFF2-40B4-BE49-F238E27FC236}">
                    <a16:creationId xmlns="" xmlns:a16="http://schemas.microsoft.com/office/drawing/2014/main" id="{5820B172-A7B6-4F59-839F-18727954886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268341" y="3699265"/>
                <a:ext cx="737589" cy="737589"/>
              </a:xfrm>
              <a:prstGeom prst="rect">
                <a:avLst/>
              </a:prstGeom>
            </p:spPr>
          </p:pic>
        </p:grpSp>
        <p:sp>
          <p:nvSpPr>
            <p:cNvPr id="45" name="TextBox 44">
              <a:extLst>
                <a:ext uri="{FF2B5EF4-FFF2-40B4-BE49-F238E27FC236}">
                  <a16:creationId xmlns="" xmlns:a16="http://schemas.microsoft.com/office/drawing/2014/main" id="{E7D2C216-18CA-4C48-B6E7-E4AA72125608}"/>
                </a:ext>
              </a:extLst>
            </p:cNvPr>
            <p:cNvSpPr txBox="1"/>
            <p:nvPr/>
          </p:nvSpPr>
          <p:spPr>
            <a:xfrm>
              <a:off x="601016" y="3733922"/>
              <a:ext cx="1141249" cy="369332"/>
            </a:xfrm>
            <a:prstGeom prst="rect">
              <a:avLst/>
            </a:prstGeom>
            <a:noFill/>
          </p:spPr>
          <p:txBody>
            <a:bodyPr wrap="square" rtlCol="0">
              <a:spAutoFit/>
            </a:bodyPr>
            <a:lstStyle/>
            <a:p>
              <a:pPr algn="ctr"/>
              <a:r>
                <a:rPr lang="sk-SK" b="1" dirty="0">
                  <a:latin typeface="Candara" panose="020E0502030303020204" pitchFamily="34" charset="0"/>
                </a:rPr>
                <a:t>Patrí sem</a:t>
              </a:r>
              <a:endParaRPr lang="en-US" b="1" dirty="0">
                <a:latin typeface="Candara" panose="020E0502030303020204" pitchFamily="34" charset="0"/>
              </a:endParaRPr>
            </a:p>
          </p:txBody>
        </p:sp>
      </p:grpSp>
      <p:grpSp>
        <p:nvGrpSpPr>
          <p:cNvPr id="119" name="Group 118">
            <a:extLst>
              <a:ext uri="{FF2B5EF4-FFF2-40B4-BE49-F238E27FC236}">
                <a16:creationId xmlns="" xmlns:a16="http://schemas.microsoft.com/office/drawing/2014/main" id="{4304702E-5BBF-488B-81D4-A1E5D1A6AC49}"/>
              </a:ext>
            </a:extLst>
          </p:cNvPr>
          <p:cNvGrpSpPr/>
          <p:nvPr/>
        </p:nvGrpSpPr>
        <p:grpSpPr>
          <a:xfrm>
            <a:off x="287024" y="2199468"/>
            <a:ext cx="5997952" cy="1761578"/>
            <a:chOff x="287024" y="2792134"/>
            <a:chExt cx="5997952" cy="1761578"/>
          </a:xfrm>
        </p:grpSpPr>
        <p:cxnSp>
          <p:nvCxnSpPr>
            <p:cNvPr id="35" name="Straight Connector 34">
              <a:extLst>
                <a:ext uri="{FF2B5EF4-FFF2-40B4-BE49-F238E27FC236}">
                  <a16:creationId xmlns="" xmlns:a16="http://schemas.microsoft.com/office/drawing/2014/main" id="{8B237E3A-B2B8-4287-BDEA-182802BA42F9}"/>
                </a:ext>
              </a:extLst>
            </p:cNvPr>
            <p:cNvCxnSpPr>
              <a:cxnSpLocks/>
            </p:cNvCxnSpPr>
            <p:nvPr/>
          </p:nvCxnSpPr>
          <p:spPr>
            <a:xfrm>
              <a:off x="1814513" y="2792134"/>
              <a:ext cx="0" cy="176157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03" name="Straight Connector 102">
              <a:extLst>
                <a:ext uri="{FF2B5EF4-FFF2-40B4-BE49-F238E27FC236}">
                  <a16:creationId xmlns="" xmlns:a16="http://schemas.microsoft.com/office/drawing/2014/main" id="{F4A745BC-B741-4E97-9827-F385D96EEFD5}"/>
                </a:ext>
              </a:extLst>
            </p:cNvPr>
            <p:cNvCxnSpPr>
              <a:cxnSpLocks/>
            </p:cNvCxnSpPr>
            <p:nvPr/>
          </p:nvCxnSpPr>
          <p:spPr>
            <a:xfrm>
              <a:off x="287024" y="2792134"/>
              <a:ext cx="5997952" cy="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39" name="Oval 38">
            <a:extLst>
              <a:ext uri="{FF2B5EF4-FFF2-40B4-BE49-F238E27FC236}">
                <a16:creationId xmlns="" xmlns:a16="http://schemas.microsoft.com/office/drawing/2014/main" id="{5A86375E-8B7B-4762-8611-74C20E4BEF89}"/>
              </a:ext>
            </a:extLst>
          </p:cNvPr>
          <p:cNvSpPr/>
          <p:nvPr/>
        </p:nvSpPr>
        <p:spPr>
          <a:xfrm>
            <a:off x="-518160" y="-253995"/>
            <a:ext cx="2348065" cy="2217423"/>
          </a:xfrm>
          <a:prstGeom prst="ellipse">
            <a:avLst/>
          </a:prstGeom>
          <a:gradFill>
            <a:gsLst>
              <a:gs pos="0">
                <a:srgbClr val="FFC746"/>
              </a:gs>
              <a:gs pos="50000">
                <a:srgbClr val="FFC600"/>
              </a:gs>
              <a:gs pos="100000">
                <a:srgbClr val="E5B600"/>
              </a:gs>
            </a:gsLst>
          </a:gra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latin typeface="Candara" panose="020E0502030303020204" pitchFamily="34" charset="0"/>
            </a:endParaRPr>
          </a:p>
        </p:txBody>
      </p:sp>
      <p:pic>
        <p:nvPicPr>
          <p:cNvPr id="40" name="Graphic 39" descr="Recycle">
            <a:extLst>
              <a:ext uri="{FF2B5EF4-FFF2-40B4-BE49-F238E27FC236}">
                <a16:creationId xmlns="" xmlns:a16="http://schemas.microsoft.com/office/drawing/2014/main" id="{1FFAB7A1-B398-4EC5-83E5-E5F0E35BCE7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28628" y="219557"/>
            <a:ext cx="1353739" cy="1353739"/>
          </a:xfrm>
          <a:prstGeom prst="rect">
            <a:avLst/>
          </a:prstGeom>
        </p:spPr>
      </p:pic>
      <p:sp>
        <p:nvSpPr>
          <p:cNvPr id="43" name="Rectangle: Rounded Corners 42">
            <a:extLst>
              <a:ext uri="{FF2B5EF4-FFF2-40B4-BE49-F238E27FC236}">
                <a16:creationId xmlns="" xmlns:a16="http://schemas.microsoft.com/office/drawing/2014/main" id="{8DECDE0E-0EF4-48C2-9364-585274F1868F}"/>
              </a:ext>
            </a:extLst>
          </p:cNvPr>
          <p:cNvSpPr/>
          <p:nvPr/>
        </p:nvSpPr>
        <p:spPr>
          <a:xfrm>
            <a:off x="2411663" y="-827677"/>
            <a:ext cx="5806362" cy="2969037"/>
          </a:xfrm>
          <a:prstGeom prst="roundRect">
            <a:avLst/>
          </a:prstGeom>
          <a:solidFill>
            <a:schemeClr val="accent4">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ndara" panose="020E0502030303020204" pitchFamily="34" charset="0"/>
            </a:endParaRPr>
          </a:p>
        </p:txBody>
      </p:sp>
      <p:sp>
        <p:nvSpPr>
          <p:cNvPr id="51" name="TextBox 50">
            <a:extLst>
              <a:ext uri="{FF2B5EF4-FFF2-40B4-BE49-F238E27FC236}">
                <a16:creationId xmlns="" xmlns:a16="http://schemas.microsoft.com/office/drawing/2014/main" id="{B027C8B4-AD31-4C6E-8B86-4F233CFD09F8}"/>
              </a:ext>
            </a:extLst>
          </p:cNvPr>
          <p:cNvSpPr txBox="1"/>
          <p:nvPr/>
        </p:nvSpPr>
        <p:spPr>
          <a:xfrm>
            <a:off x="2801275" y="176880"/>
            <a:ext cx="2176982" cy="830997"/>
          </a:xfrm>
          <a:prstGeom prst="rect">
            <a:avLst/>
          </a:prstGeom>
          <a:noFill/>
        </p:spPr>
        <p:txBody>
          <a:bodyPr wrap="square" rtlCol="0">
            <a:spAutoFit/>
          </a:bodyPr>
          <a:lstStyle/>
          <a:p>
            <a:r>
              <a:rPr lang="sk-SK" sz="4800" dirty="0">
                <a:solidFill>
                  <a:schemeClr val="accent4">
                    <a:lumMod val="75000"/>
                  </a:schemeClr>
                </a:solidFill>
                <a:latin typeface="Candara" panose="020E0502030303020204" pitchFamily="34" charset="0"/>
              </a:rPr>
              <a:t>Plasty</a:t>
            </a:r>
            <a:endParaRPr lang="en-US" sz="4800" dirty="0">
              <a:solidFill>
                <a:schemeClr val="accent4">
                  <a:lumMod val="75000"/>
                </a:schemeClr>
              </a:solidFill>
              <a:latin typeface="Candara" panose="020E0502030303020204" pitchFamily="34" charset="0"/>
            </a:endParaRPr>
          </a:p>
        </p:txBody>
      </p:sp>
      <p:sp>
        <p:nvSpPr>
          <p:cNvPr id="52" name="TextBox 51">
            <a:extLst>
              <a:ext uri="{FF2B5EF4-FFF2-40B4-BE49-F238E27FC236}">
                <a16:creationId xmlns="" xmlns:a16="http://schemas.microsoft.com/office/drawing/2014/main" id="{D0A22F35-B85D-4F59-805C-FFDFE9B75089}"/>
              </a:ext>
            </a:extLst>
          </p:cNvPr>
          <p:cNvSpPr txBox="1"/>
          <p:nvPr/>
        </p:nvSpPr>
        <p:spPr>
          <a:xfrm>
            <a:off x="2801275" y="871031"/>
            <a:ext cx="3290767" cy="1077218"/>
          </a:xfrm>
          <a:prstGeom prst="rect">
            <a:avLst/>
          </a:prstGeom>
          <a:noFill/>
        </p:spPr>
        <p:txBody>
          <a:bodyPr wrap="square" rtlCol="0">
            <a:spAutoFit/>
          </a:bodyPr>
          <a:lstStyle/>
          <a:p>
            <a:r>
              <a:rPr lang="sk-SK" sz="1600" dirty="0">
                <a:solidFill>
                  <a:schemeClr val="accent4">
                    <a:lumMod val="75000"/>
                  </a:schemeClr>
                </a:solidFill>
                <a:latin typeface="Candara" panose="020E0502030303020204" pitchFamily="34" charset="0"/>
              </a:rPr>
              <a:t>Plastový odpad umiestňujeme </a:t>
            </a:r>
          </a:p>
          <a:p>
            <a:r>
              <a:rPr lang="sk-SK" sz="1600" dirty="0">
                <a:solidFill>
                  <a:schemeClr val="accent4">
                    <a:lumMod val="75000"/>
                  </a:schemeClr>
                </a:solidFill>
                <a:latin typeface="Candara" panose="020E0502030303020204" pitchFamily="34" charset="0"/>
              </a:rPr>
              <a:t>v rámci kombinovaného zberu spolu s kovmi a nápojovými kartónmi do </a:t>
            </a:r>
            <a:r>
              <a:rPr lang="sk-SK" sz="1600" b="1" dirty="0">
                <a:solidFill>
                  <a:schemeClr val="accent4">
                    <a:lumMod val="75000"/>
                  </a:schemeClr>
                </a:solidFill>
                <a:latin typeface="Candara" panose="020E0502030303020204" pitchFamily="34" charset="0"/>
              </a:rPr>
              <a:t>žltých </a:t>
            </a:r>
            <a:r>
              <a:rPr lang="sk-SK" sz="1600" dirty="0">
                <a:solidFill>
                  <a:schemeClr val="accent4">
                    <a:lumMod val="75000"/>
                  </a:schemeClr>
                </a:solidFill>
                <a:latin typeface="Candara" panose="020E0502030303020204" pitchFamily="34" charset="0"/>
              </a:rPr>
              <a:t>zberných nádob</a:t>
            </a:r>
          </a:p>
        </p:txBody>
      </p:sp>
      <p:grpSp>
        <p:nvGrpSpPr>
          <p:cNvPr id="38" name="Group 37">
            <a:extLst>
              <a:ext uri="{FF2B5EF4-FFF2-40B4-BE49-F238E27FC236}">
                <a16:creationId xmlns="" xmlns:a16="http://schemas.microsoft.com/office/drawing/2014/main" id="{82D89BE5-D9DE-EB4F-873E-EB78F2E78860}"/>
              </a:ext>
            </a:extLst>
          </p:cNvPr>
          <p:cNvGrpSpPr/>
          <p:nvPr/>
        </p:nvGrpSpPr>
        <p:grpSpPr>
          <a:xfrm>
            <a:off x="139268" y="6799807"/>
            <a:ext cx="1456897" cy="1465697"/>
            <a:chOff x="1716878" y="5266062"/>
            <a:chExt cx="1456897" cy="1465697"/>
          </a:xfrm>
        </p:grpSpPr>
        <p:grpSp>
          <p:nvGrpSpPr>
            <p:cNvPr id="41" name="Group 40">
              <a:extLst>
                <a:ext uri="{FF2B5EF4-FFF2-40B4-BE49-F238E27FC236}">
                  <a16:creationId xmlns="" xmlns:a16="http://schemas.microsoft.com/office/drawing/2014/main" id="{A17C9293-B761-024B-90B8-DC1A4CC7592A}"/>
                </a:ext>
              </a:extLst>
            </p:cNvPr>
            <p:cNvGrpSpPr/>
            <p:nvPr/>
          </p:nvGrpSpPr>
          <p:grpSpPr>
            <a:xfrm>
              <a:off x="1905326" y="5651759"/>
              <a:ext cx="1080000" cy="1080000"/>
              <a:chOff x="4113289" y="3600139"/>
              <a:chExt cx="1080000" cy="1080000"/>
            </a:xfrm>
          </p:grpSpPr>
          <p:sp>
            <p:nvSpPr>
              <p:cNvPr id="44" name="Oval 43">
                <a:extLst>
                  <a:ext uri="{FF2B5EF4-FFF2-40B4-BE49-F238E27FC236}">
                    <a16:creationId xmlns="" xmlns:a16="http://schemas.microsoft.com/office/drawing/2014/main" id="{36038349-FB85-6D48-A721-F21D188FAAAF}"/>
                  </a:ext>
                </a:extLst>
              </p:cNvPr>
              <p:cNvSpPr/>
              <p:nvPr/>
            </p:nvSpPr>
            <p:spPr>
              <a:xfrm>
                <a:off x="4113289" y="3600139"/>
                <a:ext cx="1080000" cy="1080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Candara" panose="020E0502030303020204" pitchFamily="34" charset="0"/>
                </a:endParaRPr>
              </a:p>
            </p:txBody>
          </p:sp>
          <p:pic>
            <p:nvPicPr>
              <p:cNvPr id="46" name="Graphic 45" descr="Close">
                <a:extLst>
                  <a:ext uri="{FF2B5EF4-FFF2-40B4-BE49-F238E27FC236}">
                    <a16:creationId xmlns="" xmlns:a16="http://schemas.microsoft.com/office/drawing/2014/main" id="{5289066C-CC81-9340-A153-C76E150D493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284495" y="3771345"/>
                <a:ext cx="737589" cy="737589"/>
              </a:xfrm>
              <a:prstGeom prst="rect">
                <a:avLst/>
              </a:prstGeom>
            </p:spPr>
          </p:pic>
        </p:grpSp>
        <p:sp>
          <p:nvSpPr>
            <p:cNvPr id="42" name="TextBox 41">
              <a:extLst>
                <a:ext uri="{FF2B5EF4-FFF2-40B4-BE49-F238E27FC236}">
                  <a16:creationId xmlns="" xmlns:a16="http://schemas.microsoft.com/office/drawing/2014/main" id="{47452972-D968-1F4B-9BB7-8946042A5C8D}"/>
                </a:ext>
              </a:extLst>
            </p:cNvPr>
            <p:cNvSpPr txBox="1"/>
            <p:nvPr/>
          </p:nvSpPr>
          <p:spPr>
            <a:xfrm>
              <a:off x="1716878" y="5266062"/>
              <a:ext cx="1456897" cy="369332"/>
            </a:xfrm>
            <a:prstGeom prst="rect">
              <a:avLst/>
            </a:prstGeom>
            <a:noFill/>
          </p:spPr>
          <p:txBody>
            <a:bodyPr wrap="square" rtlCol="0">
              <a:spAutoFit/>
            </a:bodyPr>
            <a:lstStyle/>
            <a:p>
              <a:pPr algn="ctr"/>
              <a:r>
                <a:rPr lang="sk-SK" b="1" dirty="0">
                  <a:latin typeface="Candara" panose="020E0502030303020204" pitchFamily="34" charset="0"/>
                </a:rPr>
                <a:t>Nepatrí sem</a:t>
              </a:r>
              <a:endParaRPr lang="en-US" b="1" dirty="0">
                <a:latin typeface="Candara" panose="020E0502030303020204" pitchFamily="34" charset="0"/>
              </a:endParaRPr>
            </a:p>
          </p:txBody>
        </p:sp>
      </p:grpSp>
      <p:grpSp>
        <p:nvGrpSpPr>
          <p:cNvPr id="48" name="Group 47">
            <a:extLst>
              <a:ext uri="{FF2B5EF4-FFF2-40B4-BE49-F238E27FC236}">
                <a16:creationId xmlns="" xmlns:a16="http://schemas.microsoft.com/office/drawing/2014/main" id="{44130A84-B2C3-D44D-8460-7E824457F133}"/>
              </a:ext>
            </a:extLst>
          </p:cNvPr>
          <p:cNvGrpSpPr/>
          <p:nvPr/>
        </p:nvGrpSpPr>
        <p:grpSpPr>
          <a:xfrm>
            <a:off x="289926" y="6710440"/>
            <a:ext cx="5997952" cy="1761578"/>
            <a:chOff x="287024" y="2792134"/>
            <a:chExt cx="5997952" cy="1761578"/>
          </a:xfrm>
        </p:grpSpPr>
        <p:cxnSp>
          <p:nvCxnSpPr>
            <p:cNvPr id="49" name="Straight Connector 48">
              <a:extLst>
                <a:ext uri="{FF2B5EF4-FFF2-40B4-BE49-F238E27FC236}">
                  <a16:creationId xmlns="" xmlns:a16="http://schemas.microsoft.com/office/drawing/2014/main" id="{BEBC0BF6-AB37-4746-B5F2-BED8243928BD}"/>
                </a:ext>
              </a:extLst>
            </p:cNvPr>
            <p:cNvCxnSpPr>
              <a:cxnSpLocks/>
            </p:cNvCxnSpPr>
            <p:nvPr/>
          </p:nvCxnSpPr>
          <p:spPr>
            <a:xfrm>
              <a:off x="1814513" y="2792134"/>
              <a:ext cx="0" cy="1761578"/>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0" name="Straight Connector 49">
              <a:extLst>
                <a:ext uri="{FF2B5EF4-FFF2-40B4-BE49-F238E27FC236}">
                  <a16:creationId xmlns="" xmlns:a16="http://schemas.microsoft.com/office/drawing/2014/main" id="{1FE98EE2-6E95-8940-8695-B285F886A377}"/>
                </a:ext>
              </a:extLst>
            </p:cNvPr>
            <p:cNvCxnSpPr>
              <a:cxnSpLocks/>
            </p:cNvCxnSpPr>
            <p:nvPr/>
          </p:nvCxnSpPr>
          <p:spPr>
            <a:xfrm>
              <a:off x="287024" y="2792134"/>
              <a:ext cx="5997952" cy="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53" name="TextBox 52">
            <a:extLst>
              <a:ext uri="{FF2B5EF4-FFF2-40B4-BE49-F238E27FC236}">
                <a16:creationId xmlns="" xmlns:a16="http://schemas.microsoft.com/office/drawing/2014/main" id="{CC8601B3-1668-884B-A728-76E8FD61BD9D}"/>
              </a:ext>
            </a:extLst>
          </p:cNvPr>
          <p:cNvSpPr txBox="1"/>
          <p:nvPr/>
        </p:nvSpPr>
        <p:spPr>
          <a:xfrm>
            <a:off x="1821861" y="6701602"/>
            <a:ext cx="4912717" cy="2862322"/>
          </a:xfrm>
          <a:prstGeom prst="rect">
            <a:avLst/>
          </a:prstGeom>
          <a:noFill/>
        </p:spPr>
        <p:txBody>
          <a:bodyPr wrap="square" rtlCol="0">
            <a:spAutoFit/>
          </a:bodyPr>
          <a:lstStyle/>
          <a:p>
            <a:pPr marL="171450" indent="-171450">
              <a:buFont typeface="Arial" panose="020B0604020202020204" pitchFamily="34" charset="0"/>
              <a:buChar char="•"/>
            </a:pPr>
            <a:r>
              <a:rPr lang="sk-SK" sz="1000" b="1" dirty="0">
                <a:latin typeface="Candara" panose="020E0502030303020204" pitchFamily="34" charset="0"/>
              </a:rPr>
              <a:t>výrobky a obaly označené symbolmi</a:t>
            </a:r>
            <a:r>
              <a:rPr lang="sk-SK" sz="1000" dirty="0">
                <a:latin typeface="Candara" panose="020E0502030303020204" pitchFamily="34" charset="0"/>
              </a:rPr>
              <a:t>: Ostatné</a:t>
            </a:r>
            <a:r>
              <a:rPr lang="sk-SK" sz="1000" dirty="0">
                <a:solidFill>
                  <a:srgbClr val="00B050"/>
                </a:solidFill>
                <a:latin typeface="Candara" panose="020E0502030303020204" pitchFamily="34" charset="0"/>
              </a:rPr>
              <a:t> </a:t>
            </a:r>
            <a:r>
              <a:rPr lang="sk-SK" sz="1000" dirty="0">
                <a:latin typeface="Candara" panose="020E0502030303020204" pitchFamily="34" charset="0"/>
              </a:rPr>
              <a:t>(7) </a:t>
            </a:r>
          </a:p>
          <a:p>
            <a:pPr marL="171450" indent="-171450">
              <a:buFont typeface="Arial" panose="020B0604020202020204" pitchFamily="34" charset="0"/>
              <a:buChar char="•"/>
            </a:pPr>
            <a:r>
              <a:rPr lang="sk-SK" sz="1000" b="1" dirty="0">
                <a:latin typeface="Candara" panose="020E0502030303020204" pitchFamily="34" charset="0"/>
              </a:rPr>
              <a:t>plasty znečistené chemickými látkami </a:t>
            </a:r>
            <a:r>
              <a:rPr lang="sk-SK" sz="1000" dirty="0">
                <a:latin typeface="Candara" panose="020E0502030303020204" pitchFamily="34" charset="0"/>
              </a:rPr>
              <a:t>(laky, motorové oleje, riedidlá, farby atď.)                  -&gt; ZBERNÝ DVOR</a:t>
            </a:r>
          </a:p>
          <a:p>
            <a:pPr marL="171450" indent="-171450">
              <a:buFont typeface="Arial" panose="020B0604020202020204" pitchFamily="34" charset="0"/>
              <a:buChar char="•"/>
            </a:pPr>
            <a:r>
              <a:rPr lang="sk-SK" sz="1000" b="1" dirty="0">
                <a:latin typeface="Candara" panose="020E0502030303020204" pitchFamily="34" charset="0"/>
              </a:rPr>
              <a:t>plasty znečistené zvyškami jedál, biologickým odpadom </a:t>
            </a:r>
            <a:r>
              <a:rPr lang="sk-SK" sz="1000" dirty="0">
                <a:latin typeface="Candara" panose="020E0502030303020204" pitchFamily="34" charset="0"/>
              </a:rPr>
              <a:t>(</a:t>
            </a:r>
            <a:r>
              <a:rPr lang="sk-SK" sz="1000" dirty="0" err="1">
                <a:latin typeface="Candara" panose="020E0502030303020204" pitchFamily="34" charset="0"/>
              </a:rPr>
              <a:t>termoobaly</a:t>
            </a:r>
            <a:r>
              <a:rPr lang="sk-SK" sz="1000" dirty="0">
                <a:latin typeface="Candara" panose="020E0502030303020204" pitchFamily="34" charset="0"/>
              </a:rPr>
              <a:t> z reštaurácií, plastové fólie a polystyrénové tácky od mäsa, mäsových výrobkov a syra)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a:t>
            </a:r>
          </a:p>
          <a:p>
            <a:pPr marL="171450" indent="-171450">
              <a:buFont typeface="Arial" panose="020B0604020202020204" pitchFamily="34" charset="0"/>
              <a:buChar char="•"/>
            </a:pPr>
            <a:r>
              <a:rPr lang="sk-SK" sz="1000" b="1" dirty="0">
                <a:latin typeface="Candara" panose="020E0502030303020204" pitchFamily="34" charset="0"/>
              </a:rPr>
              <a:t>plastové obaly od liekov potiahnuté hliníkovou fóliou </a:t>
            </a:r>
            <a:r>
              <a:rPr lang="sk-SK" sz="1000" dirty="0">
                <a:latin typeface="Candara" panose="020E0502030303020204" pitchFamily="34" charset="0"/>
              </a:rPr>
              <a:t>– ak obsahuje lieky -&gt; do LEKÁRNE, ak neobsahuje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(materiály sa nedajú navzájom oddeliť, uprednostňovať lieky v čisto plastových obaloch alebo domáce lieky, bylinky, ...)</a:t>
            </a:r>
          </a:p>
          <a:p>
            <a:pPr marL="171450" indent="-171450">
              <a:buFont typeface="Arial" panose="020B0604020202020204" pitchFamily="34" charset="0"/>
              <a:buChar char="•"/>
            </a:pPr>
            <a:r>
              <a:rPr lang="sk-SK" sz="1000" b="1" dirty="0" err="1">
                <a:latin typeface="Candara" panose="020E0502030303020204" pitchFamily="34" charset="0"/>
              </a:rPr>
              <a:t>kelímok</a:t>
            </a:r>
            <a:r>
              <a:rPr lang="sk-SK" sz="1000" b="1" dirty="0">
                <a:latin typeface="Candara" panose="020E0502030303020204" pitchFamily="34" charset="0"/>
              </a:rPr>
              <a:t> od nápojových </a:t>
            </a:r>
            <a:r>
              <a:rPr lang="sk-SK" sz="1000" b="1" dirty="0" err="1">
                <a:latin typeface="Candara" panose="020E0502030303020204" pitchFamily="34" charset="0"/>
              </a:rPr>
              <a:t>termoobalov</a:t>
            </a:r>
            <a:r>
              <a:rPr lang="sk-SK" sz="1000" b="1" dirty="0">
                <a:latin typeface="Candara" panose="020E0502030303020204" pitchFamily="34" charset="0"/>
              </a:rPr>
              <a:t> </a:t>
            </a:r>
            <a:r>
              <a:rPr lang="sk-SK" sz="1000" dirty="0">
                <a:latin typeface="Candara" panose="020E0502030303020204" pitchFamily="34" charset="0"/>
              </a:rPr>
              <a:t>(káva „to go“) -&gt; ZMESOVÝ KOMUNÁLNY</a:t>
            </a:r>
            <a:r>
              <a:rPr lang="sk-SK" sz="1000" dirty="0">
                <a:solidFill>
                  <a:srgbClr val="00B050"/>
                </a:solidFill>
                <a:latin typeface="Candara" panose="020E0502030303020204" pitchFamily="34" charset="0"/>
              </a:rPr>
              <a:t> </a:t>
            </a:r>
            <a:r>
              <a:rPr lang="sk-SK" sz="1000" dirty="0">
                <a:latin typeface="Candara" panose="020E0502030303020204" pitchFamily="34" charset="0"/>
              </a:rPr>
              <a:t>ODPAD (je to kompozit: </a:t>
            </a:r>
            <a:r>
              <a:rPr lang="sk-SK" sz="1000" dirty="0" err="1">
                <a:latin typeface="Candara" panose="020E0502030303020204" pitchFamily="34" charset="0"/>
              </a:rPr>
              <a:t>poplastovaný</a:t>
            </a:r>
            <a:r>
              <a:rPr lang="sk-SK" sz="1000" dirty="0">
                <a:latin typeface="Candara" panose="020E0502030303020204" pitchFamily="34" charset="0"/>
              </a:rPr>
              <a:t> papier a viečka sú často z polystyrénu a sú nerecyklovateľné)</a:t>
            </a:r>
          </a:p>
          <a:p>
            <a:pPr marL="171450" indent="-171450">
              <a:buFont typeface="Arial" panose="020B0604020202020204" pitchFamily="34" charset="0"/>
              <a:buChar char="•"/>
            </a:pPr>
            <a:r>
              <a:rPr lang="sk-SK" sz="1000" b="1" dirty="0" err="1">
                <a:latin typeface="Candara" panose="020E0502030303020204" pitchFamily="34" charset="0"/>
              </a:rPr>
              <a:t>termoobaly</a:t>
            </a:r>
            <a:r>
              <a:rPr lang="sk-SK" sz="1000" b="1" dirty="0">
                <a:latin typeface="Candara" panose="020E0502030303020204" pitchFamily="34" charset="0"/>
              </a:rPr>
              <a:t> od potravín z reštaurácií </a:t>
            </a:r>
            <a:r>
              <a:rPr lang="sk-SK" sz="1000" dirty="0">
                <a:latin typeface="Candara" panose="020E0502030303020204" pitchFamily="34" charset="0"/>
              </a:rPr>
              <a:t>(znečistené jedlom) -&gt; ZMESOVÝ KOMUNÁLNY ODPAD, </a:t>
            </a:r>
            <a:r>
              <a:rPr lang="sk-SK" sz="1000" dirty="0" err="1">
                <a:latin typeface="Candara" panose="020E0502030303020204" pitchFamily="34" charset="0"/>
              </a:rPr>
              <a:t>termoobaly</a:t>
            </a:r>
            <a:r>
              <a:rPr lang="sk-SK" sz="1000" dirty="0">
                <a:latin typeface="Candara" panose="020E0502030303020204" pitchFamily="34" charset="0"/>
              </a:rPr>
              <a:t> znečistené jedlom (polievka, mäso, ...), nestačí ich umyť, lebo tuk sa dostane do štruktúry materiálu, čím sa stane nerecyklovateľným</a:t>
            </a:r>
          </a:p>
          <a:p>
            <a:pPr marL="171450" indent="-171450">
              <a:buFont typeface="Arial" panose="020B0604020202020204" pitchFamily="34" charset="0"/>
              <a:buChar char="•"/>
            </a:pPr>
            <a:endParaRPr lang="sk-SK" sz="1000" dirty="0">
              <a:latin typeface="Candara" panose="020E0502030303020204" pitchFamily="34" charset="0"/>
            </a:endParaRPr>
          </a:p>
          <a:p>
            <a:pPr marL="171450" indent="-171450">
              <a:buFont typeface="Arial" panose="020B0604020202020204" pitchFamily="34" charset="0"/>
              <a:buChar char="•"/>
            </a:pPr>
            <a:endParaRPr lang="sk-SK" sz="1000" dirty="0">
              <a:latin typeface="Candara" panose="020E0502030303020204" pitchFamily="34" charset="0"/>
            </a:endParaRPr>
          </a:p>
        </p:txBody>
      </p:sp>
      <p:pic>
        <p:nvPicPr>
          <p:cNvPr id="55" name="Picture 54">
            <a:extLst>
              <a:ext uri="{FF2B5EF4-FFF2-40B4-BE49-F238E27FC236}">
                <a16:creationId xmlns="" xmlns:a16="http://schemas.microsoft.com/office/drawing/2014/main" id="{3D4867A6-101E-C342-8AAE-D902539777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7858812">
            <a:off x="5436260" y="222109"/>
            <a:ext cx="1629695" cy="1629695"/>
          </a:xfrm>
          <a:prstGeom prst="rect">
            <a:avLst/>
          </a:prstGeom>
        </p:spPr>
      </p:pic>
      <p:sp>
        <p:nvSpPr>
          <p:cNvPr id="56" name="Zástupný symbol päty 4">
            <a:extLst>
              <a:ext uri="{FF2B5EF4-FFF2-40B4-BE49-F238E27FC236}">
                <a16:creationId xmlns="" xmlns:a16="http://schemas.microsoft.com/office/drawing/2014/main" id="{121B4478-8ECF-664E-B8A5-A3BEDC9C232F}"/>
              </a:ext>
            </a:extLst>
          </p:cNvPr>
          <p:cNvSpPr>
            <a:spLocks noGrp="1"/>
          </p:cNvSpPr>
          <p:nvPr>
            <p:ph type="ftr" sz="quarter" idx="11"/>
          </p:nvPr>
        </p:nvSpPr>
        <p:spPr>
          <a:xfrm>
            <a:off x="2271713" y="9181397"/>
            <a:ext cx="2314575" cy="527403"/>
          </a:xfrm>
        </p:spPr>
        <p:txBody>
          <a:bodyPr/>
          <a:lstStyle/>
          <a:p>
            <a:r>
              <a:rPr lang="en-US" dirty="0" err="1"/>
              <a:t>Barbora</a:t>
            </a:r>
            <a:r>
              <a:rPr lang="en-US" dirty="0"/>
              <a:t> </a:t>
            </a:r>
            <a:r>
              <a:rPr lang="en-US" dirty="0" err="1"/>
              <a:t>Nedeľková</a:t>
            </a:r>
            <a:r>
              <a:rPr lang="en-US" dirty="0"/>
              <a:t> &amp; </a:t>
            </a:r>
            <a:r>
              <a:rPr lang="en-US" dirty="0" err="1"/>
              <a:t>Barbora</a:t>
            </a:r>
            <a:r>
              <a:rPr lang="en-US" dirty="0"/>
              <a:t> </a:t>
            </a:r>
            <a:r>
              <a:rPr lang="en-US" dirty="0" err="1"/>
              <a:t>Šablová</a:t>
            </a:r>
            <a:r>
              <a:rPr lang="en-US" dirty="0"/>
              <a:t> Powered by INCIEN &amp; NATUR-PACK</a:t>
            </a:r>
            <a:endParaRPr lang="cs-CZ" dirty="0"/>
          </a:p>
        </p:txBody>
      </p:sp>
      <p:pic>
        <p:nvPicPr>
          <p:cNvPr id="57" name="Picture 2" descr="Plastic-recyc-01.svg">
            <a:extLst>
              <a:ext uri="{FF2B5EF4-FFF2-40B4-BE49-F238E27FC236}">
                <a16:creationId xmlns="" xmlns:a16="http://schemas.microsoft.com/office/drawing/2014/main" id="{26F55100-3124-1746-9513-9EA101C22C9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0953" y="3968102"/>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Plastic-recyc-02.svg">
            <a:extLst>
              <a:ext uri="{FF2B5EF4-FFF2-40B4-BE49-F238E27FC236}">
                <a16:creationId xmlns="" xmlns:a16="http://schemas.microsoft.com/office/drawing/2014/main" id="{DCD82B3C-300C-A247-B75F-124AF9C820F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953" y="4623274"/>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Plastic-recyc-03.svg">
            <a:extLst>
              <a:ext uri="{FF2B5EF4-FFF2-40B4-BE49-F238E27FC236}">
                <a16:creationId xmlns="" xmlns:a16="http://schemas.microsoft.com/office/drawing/2014/main" id="{302A6CB0-5BFA-914D-91A2-8150FCD7EAA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953" y="5278446"/>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Plastic-recyc-04.svg">
            <a:extLst>
              <a:ext uri="{FF2B5EF4-FFF2-40B4-BE49-F238E27FC236}">
                <a16:creationId xmlns="" xmlns:a16="http://schemas.microsoft.com/office/drawing/2014/main" id="{98B50A00-A2BE-9E40-AAB0-0C487DBBC8B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7314" y="3988332"/>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Plastic-recyc-05.svg">
            <a:extLst>
              <a:ext uri="{FF2B5EF4-FFF2-40B4-BE49-F238E27FC236}">
                <a16:creationId xmlns="" xmlns:a16="http://schemas.microsoft.com/office/drawing/2014/main" id="{6AF0AA5A-9F13-CE42-B98F-FA0FE85C06C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37314" y="4623274"/>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Plastic-recyc-06.svg">
            <a:extLst>
              <a:ext uri="{FF2B5EF4-FFF2-40B4-BE49-F238E27FC236}">
                <a16:creationId xmlns="" xmlns:a16="http://schemas.microsoft.com/office/drawing/2014/main" id="{E0AE4B8D-78A6-9E41-9F94-CD6757FAAF3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37314" y="5278446"/>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6" descr="Plastic-recyc-07.svg">
            <a:extLst>
              <a:ext uri="{FF2B5EF4-FFF2-40B4-BE49-F238E27FC236}">
                <a16:creationId xmlns="" xmlns:a16="http://schemas.microsoft.com/office/drawing/2014/main" id="{AAEE4116-A40B-F44A-8D66-A35F9578C65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4948" y="8518370"/>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2E5CFD08-BA38-D44A-8287-5ABC8A5C2779}"/>
              </a:ext>
            </a:extLst>
          </p:cNvPr>
          <p:cNvSpPr txBox="1"/>
          <p:nvPr/>
        </p:nvSpPr>
        <p:spPr>
          <a:xfrm>
            <a:off x="558800" y="-3166533"/>
            <a:ext cx="184731" cy="369332"/>
          </a:xfrm>
          <a:prstGeom prst="rect">
            <a:avLst/>
          </a:prstGeom>
          <a:noFill/>
        </p:spPr>
        <p:txBody>
          <a:bodyPr wrap="none" rtlCol="0">
            <a:spAutoFit/>
          </a:bodyPr>
          <a:lstStyle/>
          <a:p>
            <a:endParaRPr lang="sk-SK"/>
          </a:p>
        </p:txBody>
      </p:sp>
      <p:sp>
        <p:nvSpPr>
          <p:cNvPr id="64" name="BlokTextu 63">
            <a:extLst>
              <a:ext uri="{FF2B5EF4-FFF2-40B4-BE49-F238E27FC236}">
                <a16:creationId xmlns="" xmlns:a16="http://schemas.microsoft.com/office/drawing/2014/main" id="{2713065A-B147-4137-B5D0-AD26BB8EF840}"/>
              </a:ext>
            </a:extLst>
          </p:cNvPr>
          <p:cNvSpPr txBox="1"/>
          <p:nvPr/>
        </p:nvSpPr>
        <p:spPr>
          <a:xfrm>
            <a:off x="725003" y="9344430"/>
            <a:ext cx="1015307" cy="230832"/>
          </a:xfrm>
          <a:prstGeom prst="rect">
            <a:avLst/>
          </a:prstGeom>
          <a:noFill/>
        </p:spPr>
        <p:txBody>
          <a:bodyPr wrap="square" rtlCol="0">
            <a:spAutoFit/>
          </a:bodyPr>
          <a:lstStyle/>
          <a:p>
            <a:r>
              <a:rPr lang="sk-SK" sz="900" dirty="0">
                <a:solidFill>
                  <a:schemeClr val="bg2">
                    <a:lumMod val="50000"/>
                  </a:schemeClr>
                </a:solidFill>
              </a:rPr>
              <a:t>Aktualizácia č. 2</a:t>
            </a:r>
          </a:p>
        </p:txBody>
      </p:sp>
    </p:spTree>
    <p:extLst>
      <p:ext uri="{BB962C8B-B14F-4D97-AF65-F5344CB8AC3E}">
        <p14:creationId xmlns:p14="http://schemas.microsoft.com/office/powerpoint/2010/main" val="422420608"/>
      </p:ext>
    </p:extLst>
  </p:cSld>
  <p:clrMapOvr>
    <a:masterClrMapping/>
  </p:clrMapOvr>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A1C0C83-E308-4A52-BAAF-A639994ED8B3}">
  <we:reference id="wa104178141" version="3.10.0.152" store="sk-SK" storeType="OMEX"/>
  <we:alternateReferences>
    <we:reference id="WA104178141" version="3.10.0.152"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ACB18467BF3A498EDE84371417F9FD" ma:contentTypeVersion="8" ma:contentTypeDescription="Create a new document." ma:contentTypeScope="" ma:versionID="6c7a0919806c605b5e0474e3fac08fb8">
  <xsd:schema xmlns:xsd="http://www.w3.org/2001/XMLSchema" xmlns:xs="http://www.w3.org/2001/XMLSchema" xmlns:p="http://schemas.microsoft.com/office/2006/metadata/properties" xmlns:ns2="75f90204-9632-4a99-88fc-8a9113b43411" targetNamespace="http://schemas.microsoft.com/office/2006/metadata/properties" ma:root="true" ma:fieldsID="ea06ce526de54c4d1815f9670e5dfac9" ns2:_="">
    <xsd:import namespace="75f90204-9632-4a99-88fc-8a9113b434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90204-9632-4a99-88fc-8a9113b434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AAB2EC-A2CE-41A0-AA8B-480DFBCFC167}">
  <ds:schemaRefs>
    <ds:schemaRef ds:uri="75f90204-9632-4a99-88fc-8a9113b43411"/>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C5AF1C06-F336-44D3-9B99-F5134A0B0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90204-9632-4a99-88fc-8a9113b434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863480-E405-4761-BF2D-A2AFBA6A6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3050</TotalTime>
  <Words>5841</Words>
  <Application>Microsoft Office PowerPoint</Application>
  <PresentationFormat>A4 (210 x 297 mm)</PresentationFormat>
  <Paragraphs>577</Paragraphs>
  <Slides>20</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20</vt:i4>
      </vt:variant>
    </vt:vector>
  </HeadingPairs>
  <TitlesOfParts>
    <vt:vector size="26" baseType="lpstr">
      <vt:lpstr>Arial</vt:lpstr>
      <vt:lpstr>Calibri</vt:lpstr>
      <vt:lpstr>Calibri Light</vt:lpstr>
      <vt:lpstr>Candara</vt:lpstr>
      <vt:lpstr>Wingdings</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Peter Bajci;barbora.nedelkova@accenture.com</dc:creator>
  <cp:lastModifiedBy>Peter Bajci</cp:lastModifiedBy>
  <cp:revision>833</cp:revision>
  <cp:lastPrinted>2019-10-03T09:05:16Z</cp:lastPrinted>
  <dcterms:created xsi:type="dcterms:W3CDTF">2019-01-02T13:08:00Z</dcterms:created>
  <dcterms:modified xsi:type="dcterms:W3CDTF">2020-10-10T15:21:16Z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0x0101006EACB18467BF3A498EDE84371417F9FD</vt:lpwstr>
  </property>
</Properties>
</file>